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298" r:id="rId3"/>
    <p:sldId id="303" r:id="rId4"/>
    <p:sldId id="277" r:id="rId5"/>
    <p:sldId id="278" r:id="rId6"/>
    <p:sldId id="279" r:id="rId7"/>
    <p:sldId id="280" r:id="rId8"/>
    <p:sldId id="281" r:id="rId9"/>
    <p:sldId id="282" r:id="rId10"/>
    <p:sldId id="297" r:id="rId11"/>
    <p:sldId id="267" r:id="rId12"/>
    <p:sldId id="285" r:id="rId13"/>
    <p:sldId id="258" r:id="rId14"/>
    <p:sldId id="259" r:id="rId15"/>
    <p:sldId id="260" r:id="rId16"/>
    <p:sldId id="261" r:id="rId17"/>
    <p:sldId id="262" r:id="rId18"/>
    <p:sldId id="268" r:id="rId19"/>
    <p:sldId id="270" r:id="rId20"/>
    <p:sldId id="276" r:id="rId21"/>
    <p:sldId id="283" r:id="rId22"/>
    <p:sldId id="300" r:id="rId23"/>
    <p:sldId id="299" r:id="rId24"/>
    <p:sldId id="30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0F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94660"/>
  </p:normalViewPr>
  <p:slideViewPr>
    <p:cSldViewPr>
      <p:cViewPr varScale="1">
        <p:scale>
          <a:sx n="88" d="100"/>
          <a:sy n="88" d="100"/>
        </p:scale>
        <p:origin x="-104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FEECF4F-DB55-496A-AA40-6626E86830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50B6055-8472-4AA9-AED3-38A5430E9BA4}" type="slidenum">
              <a:rPr lang="en-US"/>
              <a:pPr/>
              <a:t>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01F936B-EED2-4001-A47C-41AA60E3CC60}" type="slidenum">
              <a:rPr lang="en-US"/>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7D71AEC-B06C-412D-9F0C-007202225845}" type="slidenum">
              <a:rPr lang="en-US"/>
              <a:pPr/>
              <a:t>11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7182213-8CBF-4F25-A52E-A28AF5571AFA}" type="slidenum">
              <a:rPr lang="en-US"/>
              <a:pPr/>
              <a:t>12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FF5F68A-93EC-4D22-9034-54E654AC1862}" type="slidenum">
              <a:rPr lang="en-US"/>
              <a:pPr/>
              <a:t>13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35F4A2A-5DC7-4BC9-92D4-259E1ECC4D56}" type="slidenum">
              <a:rPr lang="en-US"/>
              <a:pPr/>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D659691-B842-49DC-B8BF-2AF83FA2175F}" type="slidenum">
              <a:rPr lang="en-US"/>
              <a:pPr/>
              <a:t>15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A241DC2-9227-4E19-9DE9-62A83CCE5139}" type="slidenum">
              <a:rPr lang="en-US"/>
              <a:pPr/>
              <a:t>16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DA16403-9DD2-4EBF-A4DB-3D90E80F52A9}" type="slidenum">
              <a:rPr lang="en-US"/>
              <a:pPr/>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358B65F-3C04-4BEA-85F6-0C0DF85D7B87}" type="slidenum">
              <a:rPr lang="en-US"/>
              <a:pPr/>
              <a:t>18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4879B8A-0562-4E0F-A124-F83FE81E3C43}" type="slidenum">
              <a:rPr lang="en-US"/>
              <a:pPr/>
              <a:t>19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ECBD379-25CC-4E3E-A656-7C0D5BDC13C3}" type="slidenum">
              <a:rPr lang="en-US"/>
              <a:pPr/>
              <a:t>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45DA321-EC95-4C33-AB39-D4BC69C33BAC}" type="slidenum">
              <a:rPr lang="en-US"/>
              <a:pPr/>
              <a:t>20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605469-1AEC-4AAB-83D4-6CD84A4C3DDC}" type="slidenum">
              <a:rPr lang="en-US"/>
              <a:pPr/>
              <a:t>21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6180E6F-E532-4609-8841-72FA46893BF9}" type="slidenum">
              <a:rPr lang="en-US"/>
              <a:pPr/>
              <a:t>22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0BC3212-7343-42F6-92B7-B140262FE437}" type="slidenum">
              <a:rPr lang="en-US"/>
              <a:pPr/>
              <a:t>23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D698EAF-0D20-4CCF-BED8-0E13677D66F5}" type="slidenum">
              <a:rPr lang="en-US"/>
              <a:pPr/>
              <a:t>24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ECBD379-25CC-4E3E-A656-7C0D5BDC13C3}" type="slidenum">
              <a:rPr lang="en-US"/>
              <a:pPr/>
              <a:t>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E0A3DED-95F0-4558-A26C-0DF374ED257A}" type="slidenum">
              <a:rPr lang="en-US"/>
              <a:pPr/>
              <a:t>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177ABA6-F73D-494B-AEF8-61E69FBA6D21}" type="slidenum">
              <a:rPr lang="en-US"/>
              <a:pPr/>
              <a:t>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DE2AE9-088B-46BB-A31B-69A1757D8A08}" type="slidenum">
              <a:rPr lang="en-US"/>
              <a:pPr/>
              <a:t>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FDF2271-A3B8-4C7D-8CF4-2B916720BBB5}" type="slidenum">
              <a:rPr lang="en-US"/>
              <a:pPr/>
              <a:t>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253FDF1-C85B-4185-9892-72D796DBBA61}" type="slidenum">
              <a:rPr lang="en-US"/>
              <a:pPr/>
              <a:t>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7049B0E-9BED-4ED2-8811-EE647825D7D8}" type="slidenum">
              <a:rPr lang="en-US"/>
              <a:pPr/>
              <a:t>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7484871-D8CB-410C-82A2-AD35AC14FF1C}"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F480A8F-101B-42E9-AED9-058707966979}"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B1F48E8-2E08-4D0B-8DC4-C87FBFE88077}"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9DC5D3F-21BC-4487-A94B-88B5BF1DCF5C}"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9A5F5E6-9018-4662-A4D8-06F9DEE00561}"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CC149E0-E243-4119-B879-5E5A82091150}"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6D121A23-F93A-44F1-B4A7-211F81D264DC}"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Footer Placeholder 7"/>
          <p:cNvSpPr>
            <a:spLocks noGrp="1"/>
          </p:cNvSpPr>
          <p:nvPr>
            <p:ph type="ftr" sz="quarter" idx="11"/>
          </p:nvPr>
        </p:nvSpPr>
        <p:spPr/>
        <p:txBody>
          <a:bodyPr/>
          <a:lstStyle>
            <a:lvl1pPr>
              <a:defRPr smtClean="0"/>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77A1DCD-C8E1-4FC5-9C7A-31FAA932E49B}"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smtClean="0"/>
            </a:lvl1pPr>
          </a:lstStyle>
          <a:p>
            <a:pPr>
              <a:defRPr/>
            </a:pPr>
            <a:endParaRPr lang="en-US"/>
          </a:p>
        </p:txBody>
      </p:sp>
      <p:sp>
        <p:nvSpPr>
          <p:cNvPr id="4" name="Footer Placeholder 3"/>
          <p:cNvSpPr>
            <a:spLocks noGrp="1"/>
          </p:cNvSpPr>
          <p:nvPr>
            <p:ph type="ftr" sz="quarter" idx="11"/>
          </p:nvPr>
        </p:nvSpPr>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7784232C-F546-44D2-8F89-6263CAA59372}"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5D6B9691-A052-4484-866C-947B5684D7EB}"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ED9927A-1FB3-45FC-AF7D-6B4979C3ACBB}"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19B566E-53EE-4890-BC8D-044B9EDE99C3}"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2">
                <a:lumMod val="20000"/>
                <a:lumOff val="80000"/>
              </a:schemeClr>
            </a:gs>
            <a:gs pos="45000">
              <a:schemeClr val="tx1"/>
            </a:gs>
            <a:gs pos="75000">
              <a:schemeClr val="tx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F03497B-5229-497D-8B4E-6F639576721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image" Target="file:///C:\Documents%20and%20Settings\jo.LVRP\Desktop\Copyright%20Ruth%20Kenndey.JPG" TargetMode="External"/><Relationship Id="rId3" Type="http://schemas.openxmlformats.org/officeDocument/2006/relationships/image" Target="../media/image45.jpeg"/><Relationship Id="rId7" Type="http://schemas.openxmlformats.org/officeDocument/2006/relationships/image" Target="../media/image48.jpeg"/><Relationship Id="rId12"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file:///C:\Documents%20and%20Settings\jo.LVRP\My%20Documents\Colin%20Glen\Event%20prog%202007\Fungi%20Copyright%20Ruth%20Kennedy.jpg" TargetMode="External"/><Relationship Id="rId11" Type="http://schemas.openxmlformats.org/officeDocument/2006/relationships/image" Target="../media/image51.jpeg"/><Relationship Id="rId5" Type="http://schemas.openxmlformats.org/officeDocument/2006/relationships/image" Target="../media/image47.jpeg"/><Relationship Id="rId10" Type="http://schemas.openxmlformats.org/officeDocument/2006/relationships/image" Target="../media/image50.jpeg"/><Relationship Id="rId4" Type="http://schemas.openxmlformats.org/officeDocument/2006/relationships/image" Target="../media/image46.jpeg"/><Relationship Id="rId9"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wmf"/><Relationship Id="rId3" Type="http://schemas.openxmlformats.org/officeDocument/2006/relationships/image" Target="../media/image6.jpeg"/><Relationship Id="rId7" Type="http://schemas.openxmlformats.org/officeDocument/2006/relationships/image" Target="../media/image20.wmf"/><Relationship Id="rId12"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png"/><Relationship Id="rId10" Type="http://schemas.openxmlformats.org/officeDocument/2006/relationships/image" Target="../media/image23.wmf"/><Relationship Id="rId4" Type="http://schemas.openxmlformats.org/officeDocument/2006/relationships/image" Target="../media/image17.jpeg"/><Relationship Id="rId9" Type="http://schemas.openxmlformats.org/officeDocument/2006/relationships/image" Target="../media/image22.wmf"/><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pptground2.jpg"/>
          <p:cNvPicPr>
            <a:picLocks noChangeAspect="1"/>
          </p:cNvPicPr>
          <p:nvPr/>
        </p:nvPicPr>
        <p:blipFill>
          <a:blip r:embed="rId3" cstate="screen"/>
          <a:srcRect/>
          <a:stretch>
            <a:fillRect/>
          </a:stretch>
        </p:blipFill>
        <p:spPr bwMode="auto">
          <a:xfrm>
            <a:off x="0" y="4460875"/>
            <a:ext cx="9144000" cy="2397125"/>
          </a:xfrm>
          <a:prstGeom prst="rect">
            <a:avLst/>
          </a:prstGeom>
          <a:noFill/>
          <a:ln w="9525">
            <a:noFill/>
            <a:miter lim="800000"/>
            <a:headEnd/>
            <a:tailEnd/>
          </a:ln>
        </p:spPr>
      </p:pic>
      <p:pic>
        <p:nvPicPr>
          <p:cNvPr id="14339" name="Picture 18" descr="pptkingfisher.png"/>
          <p:cNvPicPr>
            <a:picLocks noChangeAspect="1"/>
          </p:cNvPicPr>
          <p:nvPr/>
        </p:nvPicPr>
        <p:blipFill>
          <a:blip r:embed="rId4" cstate="screen"/>
          <a:srcRect/>
          <a:stretch>
            <a:fillRect/>
          </a:stretch>
        </p:blipFill>
        <p:spPr bwMode="auto">
          <a:xfrm>
            <a:off x="0" y="333375"/>
            <a:ext cx="3743325" cy="4314825"/>
          </a:xfrm>
          <a:prstGeom prst="rect">
            <a:avLst/>
          </a:prstGeom>
          <a:noFill/>
          <a:ln w="9525">
            <a:noFill/>
            <a:miter lim="800000"/>
            <a:headEnd/>
            <a:tailEnd/>
          </a:ln>
        </p:spPr>
      </p:pic>
      <p:sp>
        <p:nvSpPr>
          <p:cNvPr id="18" name="Rounded Rectangle 17"/>
          <p:cNvSpPr/>
          <p:nvPr/>
        </p:nvSpPr>
        <p:spPr>
          <a:xfrm>
            <a:off x="4211638" y="1484313"/>
            <a:ext cx="3673475" cy="266541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a:p>
        </p:txBody>
      </p:sp>
      <p:sp>
        <p:nvSpPr>
          <p:cNvPr id="2053" name="Text Box 5"/>
          <p:cNvSpPr txBox="1">
            <a:spLocks noChangeArrowheads="1"/>
          </p:cNvSpPr>
          <p:nvPr/>
        </p:nvSpPr>
        <p:spPr bwMode="auto">
          <a:xfrm>
            <a:off x="3492500" y="1628775"/>
            <a:ext cx="5040313" cy="2400300"/>
          </a:xfrm>
          <a:prstGeom prst="rect">
            <a:avLst/>
          </a:prstGeom>
          <a:noFill/>
          <a:ln w="9525">
            <a:noFill/>
            <a:miter lim="800000"/>
            <a:headEnd/>
            <a:tailEnd/>
          </a:ln>
          <a:effectLst/>
        </p:spPr>
        <p:txBody>
          <a:bodyPr>
            <a:spAutoFit/>
          </a:bodyPr>
          <a:lstStyle/>
          <a:p>
            <a:pPr algn="ctr">
              <a:spcBef>
                <a:spcPct val="50000"/>
              </a:spcBef>
              <a:defRPr/>
            </a:pPr>
            <a:r>
              <a:rPr lang="en-GB" sz="6000" dirty="0">
                <a:solidFill>
                  <a:schemeClr val="bg2">
                    <a:lumMod val="50000"/>
                  </a:schemeClr>
                </a:solidFill>
                <a:latin typeface="Tempus Sans ITC" pitchFamily="82" charset="0"/>
              </a:rPr>
              <a:t>History</a:t>
            </a:r>
          </a:p>
          <a:p>
            <a:pPr algn="ctr">
              <a:spcBef>
                <a:spcPct val="50000"/>
              </a:spcBef>
              <a:defRPr/>
            </a:pPr>
            <a:r>
              <a:rPr lang="en-GB" sz="6000" dirty="0">
                <a:solidFill>
                  <a:schemeClr val="bg2">
                    <a:lumMod val="50000"/>
                  </a:schemeClr>
                </a:solidFill>
                <a:latin typeface="Tempus Sans ITC" pitchFamily="82" charset="0"/>
              </a:rPr>
              <a:t>of Belvoir</a:t>
            </a:r>
            <a:endParaRPr lang="en-US" sz="6000" dirty="0">
              <a:solidFill>
                <a:schemeClr val="bg2">
                  <a:lumMod val="50000"/>
                </a:schemeClr>
              </a:solidFill>
              <a:latin typeface="Tempus Sans ITC" pitchFamily="82" charset="0"/>
            </a:endParaRPr>
          </a:p>
        </p:txBody>
      </p:sp>
      <p:pic>
        <p:nvPicPr>
          <p:cNvPr id="14342" name="Picture 20" descr="pptLaganValley.png"/>
          <p:cNvPicPr>
            <a:picLocks noChangeAspect="1"/>
          </p:cNvPicPr>
          <p:nvPr/>
        </p:nvPicPr>
        <p:blipFill>
          <a:blip r:embed="rId5" cstate="screen"/>
          <a:srcRect/>
          <a:stretch>
            <a:fillRect/>
          </a:stretch>
        </p:blipFill>
        <p:spPr bwMode="auto">
          <a:xfrm>
            <a:off x="7164388" y="6219825"/>
            <a:ext cx="1714500" cy="638175"/>
          </a:xfrm>
          <a:prstGeom prst="rect">
            <a:avLst/>
          </a:prstGeom>
          <a:noFill/>
          <a:ln w="9525">
            <a:noFill/>
            <a:miter lim="800000"/>
            <a:headEnd/>
            <a:tailEnd/>
          </a:ln>
        </p:spPr>
      </p:pic>
      <p:sp>
        <p:nvSpPr>
          <p:cNvPr id="14343"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latin typeface="Tempus Sans ITC" pitchFamily="82" charset="0"/>
              </a:rPr>
              <a:t>www.laganvalleylearning.co.uk</a:t>
            </a:r>
          </a:p>
        </p:txBody>
      </p:sp>
      <p:pic>
        <p:nvPicPr>
          <p:cNvPr id="14344" name="Picture 22" descr="pptlaganscape.png"/>
          <p:cNvPicPr>
            <a:picLocks noChangeAspect="1"/>
          </p:cNvPicPr>
          <p:nvPr/>
        </p:nvPicPr>
        <p:blipFill>
          <a:blip r:embed="rId6" cstate="screen"/>
          <a:srcRect/>
          <a:stretch>
            <a:fillRect/>
          </a:stretch>
        </p:blipFill>
        <p:spPr bwMode="auto">
          <a:xfrm>
            <a:off x="7131050" y="188913"/>
            <a:ext cx="1731963" cy="647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88066" name="Picture 2" descr="belvoir workers"/>
          <p:cNvPicPr>
            <a:picLocks noGrp="1" noChangeAspect="1" noChangeArrowheads="1"/>
          </p:cNvPicPr>
          <p:nvPr>
            <p:ph idx="1"/>
          </p:nvPr>
        </p:nvPicPr>
        <p:blipFill>
          <a:blip r:embed="rId4" cstate="screen"/>
          <a:stretch>
            <a:fillRect/>
          </a:stretch>
        </p:blipFill>
        <p:spPr>
          <a:xfrm>
            <a:off x="1547664" y="1268760"/>
            <a:ext cx="6048672" cy="325418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6" name="Rectangle 3"/>
          <p:cNvSpPr>
            <a:spLocks noChangeArrowheads="1"/>
          </p:cNvSpPr>
          <p:nvPr/>
        </p:nvSpPr>
        <p:spPr bwMode="auto">
          <a:xfrm>
            <a:off x="612774" y="4789601"/>
            <a:ext cx="7991673" cy="1015663"/>
          </a:xfrm>
          <a:prstGeom prst="rect">
            <a:avLst/>
          </a:prstGeom>
          <a:noFill/>
          <a:ln w="9525">
            <a:noFill/>
            <a:miter lim="800000"/>
            <a:headEnd/>
            <a:tailEnd/>
          </a:ln>
        </p:spPr>
        <p:txBody>
          <a:bodyPr wrap="square">
            <a:spAutoFit/>
          </a:bodyPr>
          <a:lstStyle/>
          <a:p>
            <a:pPr>
              <a:spcBef>
                <a:spcPct val="20000"/>
              </a:spcBef>
            </a:pPr>
            <a:r>
              <a:rPr lang="en-GB" sz="2000" dirty="0">
                <a:solidFill>
                  <a:schemeClr val="bg2">
                    <a:lumMod val="75000"/>
                  </a:schemeClr>
                </a:solidFill>
                <a:latin typeface="Comic Sans MS" pitchFamily="66" charset="0"/>
              </a:rPr>
              <a:t>One of the jobs on the Belvoir Estate would have been a game keeper. His job was to look after game birds like pheasants. This picture shows men who have just returned from a day shooting. </a:t>
            </a:r>
          </a:p>
        </p:txBody>
      </p:sp>
      <p:sp>
        <p:nvSpPr>
          <p:cNvPr id="6" name="Rectangle 2"/>
          <p:cNvSpPr>
            <a:spLocks noGrp="1" noChangeArrowheads="1"/>
          </p:cNvSpPr>
          <p:nvPr>
            <p:ph type="title"/>
          </p:nvPr>
        </p:nvSpPr>
        <p:spPr>
          <a:xfrm>
            <a:off x="457200" y="-99392"/>
            <a:ext cx="8229600" cy="1143000"/>
          </a:xfrm>
        </p:spPr>
        <p:txBody>
          <a:bodyPr/>
          <a:lstStyle/>
          <a:p>
            <a:pPr eaLnBrk="1" hangingPunct="1"/>
            <a:r>
              <a:rPr lang="en-GB" sz="3200" dirty="0" smtClean="0">
                <a:solidFill>
                  <a:schemeClr val="bg2">
                    <a:lumMod val="75000"/>
                  </a:schemeClr>
                </a:solidFill>
                <a:latin typeface="Comic Sans MS" pitchFamily="66" charset="0"/>
              </a:rPr>
              <a:t>Game keeping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4579" name="Rectangle 2"/>
          <p:cNvSpPr>
            <a:spLocks noGrp="1" noChangeArrowheads="1"/>
          </p:cNvSpPr>
          <p:nvPr>
            <p:ph type="title"/>
          </p:nvPr>
        </p:nvSpPr>
        <p:spPr>
          <a:xfrm>
            <a:off x="468313" y="845840"/>
            <a:ext cx="8229600" cy="1143000"/>
          </a:xfrm>
        </p:spPr>
        <p:txBody>
          <a:bodyPr/>
          <a:lstStyle/>
          <a:p>
            <a:pPr algn="l" eaLnBrk="1" hangingPunct="1"/>
            <a:r>
              <a:rPr lang="en-GB" sz="2000" dirty="0" smtClean="0">
                <a:solidFill>
                  <a:schemeClr val="bg2">
                    <a:lumMod val="75000"/>
                  </a:schemeClr>
                </a:solidFill>
                <a:latin typeface="Comic Sans MS" pitchFamily="66" charset="0"/>
              </a:rPr>
              <a:t>This is the gatehouse to the Belvoir Estate. Why do you think it’s known as “The honey pot”?</a:t>
            </a:r>
            <a:endParaRPr lang="en-US" sz="2000" dirty="0" smtClean="0">
              <a:solidFill>
                <a:schemeClr val="bg2">
                  <a:lumMod val="75000"/>
                </a:schemeClr>
              </a:solidFill>
              <a:latin typeface="Comic Sans MS" pitchFamily="66" charset="0"/>
            </a:endParaRPr>
          </a:p>
        </p:txBody>
      </p:sp>
      <p:pic>
        <p:nvPicPr>
          <p:cNvPr id="25603" name="Picture 3" descr="belvoir entrance11jpg"/>
          <p:cNvPicPr>
            <a:picLocks noGrp="1" noChangeAspect="1" noChangeArrowheads="1"/>
          </p:cNvPicPr>
          <p:nvPr>
            <p:ph idx="1"/>
          </p:nvPr>
        </p:nvPicPr>
        <p:blipFill>
          <a:blip r:embed="rId4" cstate="screen"/>
          <a:stretch>
            <a:fillRect/>
          </a:stretch>
        </p:blipFill>
        <p:spPr>
          <a:xfrm>
            <a:off x="1547664" y="1988840"/>
            <a:ext cx="5976664" cy="375334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The Honey Pot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p:txBody>
          <a:bodyPr/>
          <a:lstStyle/>
          <a:p>
            <a:pPr eaLnBrk="1" hangingPunct="1"/>
            <a:endParaRPr lang="en-GB" sz="2800" smtClean="0"/>
          </a:p>
          <a:p>
            <a:pPr eaLnBrk="1" hangingPunct="1"/>
            <a:endParaRPr lang="en-GB" sz="2800" smtClean="0"/>
          </a:p>
          <a:p>
            <a:pPr eaLnBrk="1" hangingPunct="1"/>
            <a:endParaRPr lang="en-GB" sz="2800" smtClean="0"/>
          </a:p>
          <a:p>
            <a:pPr eaLnBrk="1" hangingPunct="1"/>
            <a:endParaRPr lang="en-GB" sz="2800" smtClean="0"/>
          </a:p>
          <a:p>
            <a:pPr eaLnBrk="1" hangingPunct="1">
              <a:buFontTx/>
              <a:buNone/>
            </a:pPr>
            <a:endParaRPr lang="en-GB" sz="2800" smtClean="0"/>
          </a:p>
        </p:txBody>
      </p:sp>
      <p:pic>
        <p:nvPicPr>
          <p:cNvPr id="25604" name="Picture 4" descr="ice house X"/>
          <p:cNvPicPr>
            <a:picLocks noChangeAspect="1" noChangeArrowheads="1"/>
          </p:cNvPicPr>
          <p:nvPr/>
        </p:nvPicPr>
        <p:blipFill>
          <a:blip r:embed="rId3" cstate="screen"/>
          <a:srcRect/>
          <a:stretch>
            <a:fillRect/>
          </a:stretch>
        </p:blipFill>
        <p:spPr bwMode="auto">
          <a:xfrm>
            <a:off x="3995738" y="1196752"/>
            <a:ext cx="4494212" cy="3671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Rectangle 5"/>
          <p:cNvSpPr>
            <a:spLocks noChangeArrowheads="1"/>
          </p:cNvSpPr>
          <p:nvPr/>
        </p:nvSpPr>
        <p:spPr bwMode="auto">
          <a:xfrm>
            <a:off x="539552" y="1024275"/>
            <a:ext cx="3240286" cy="4708981"/>
          </a:xfrm>
          <a:prstGeom prst="rect">
            <a:avLst/>
          </a:prstGeom>
          <a:noFill/>
          <a:ln w="9525">
            <a:noFill/>
            <a:miter lim="800000"/>
            <a:headEnd/>
            <a:tailEnd/>
          </a:ln>
        </p:spPr>
        <p:txBody>
          <a:bodyPr wrap="square" anchor="ctr">
            <a:spAutoFit/>
          </a:bodyPr>
          <a:lstStyle/>
          <a:p>
            <a:r>
              <a:rPr lang="en-GB" sz="2000" dirty="0">
                <a:solidFill>
                  <a:schemeClr val="bg2">
                    <a:lumMod val="75000"/>
                  </a:schemeClr>
                </a:solidFill>
                <a:latin typeface="Comic Sans MS" pitchFamily="66" charset="0"/>
              </a:rPr>
              <a:t>In the 1700s and 1800s people did not have fridges so they had to think of different ways of storing food.  Rich people like the Hill family built ice houses which became very fashionable. In Belvoir, when the River Lagan froze, the head gardener and his staff went down to the river and lifted the ice, which they stored here in the ice house.</a:t>
            </a:r>
          </a:p>
        </p:txBody>
      </p:sp>
      <p:pic>
        <p:nvPicPr>
          <p:cNvPr id="25606" name="Picture 6" descr="pptground.jpg"/>
          <p:cNvPicPr>
            <a:picLocks noChangeAspect="1"/>
          </p:cNvPicPr>
          <p:nvPr/>
        </p:nvPicPr>
        <p:blipFill>
          <a:blip r:embed="rId4" cstate="screen"/>
          <a:srcRect/>
          <a:stretch>
            <a:fillRect/>
          </a:stretch>
        </p:blipFill>
        <p:spPr bwMode="auto">
          <a:xfrm>
            <a:off x="0" y="5854700"/>
            <a:ext cx="9144000" cy="1030288"/>
          </a:xfrm>
          <a:prstGeom prst="rect">
            <a:avLst/>
          </a:prstGeom>
          <a:noFill/>
          <a:ln w="9525">
            <a:noFill/>
            <a:miter lim="800000"/>
            <a:headEnd/>
            <a:tailEnd/>
          </a:ln>
        </p:spPr>
      </p:pic>
      <p:sp>
        <p:nvSpPr>
          <p:cNvPr id="9"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What’s with the ice?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6628" name="Rectangle 3"/>
          <p:cNvSpPr>
            <a:spLocks noGrp="1" noChangeArrowheads="1"/>
          </p:cNvSpPr>
          <p:nvPr>
            <p:ph type="body" sz="half" idx="1"/>
          </p:nvPr>
        </p:nvSpPr>
        <p:spPr>
          <a:xfrm>
            <a:off x="468313" y="1124744"/>
            <a:ext cx="4038600" cy="4525963"/>
          </a:xfrm>
        </p:spPr>
        <p:txBody>
          <a:bodyPr/>
          <a:lstStyle/>
          <a:p>
            <a:pPr marL="0" indent="0" eaLnBrk="1" hangingPunct="1">
              <a:lnSpc>
                <a:spcPct val="90000"/>
              </a:lnSpc>
              <a:buNone/>
            </a:pPr>
            <a:r>
              <a:rPr lang="en-GB" sz="2000" dirty="0" smtClean="0">
                <a:solidFill>
                  <a:schemeClr val="bg2">
                    <a:lumMod val="75000"/>
                  </a:schemeClr>
                </a:solidFill>
                <a:latin typeface="Comic Sans MS" pitchFamily="66" charset="0"/>
              </a:rPr>
              <a:t>The famous Duke of Wellington had close links with Belvoir. </a:t>
            </a:r>
          </a:p>
          <a:p>
            <a:pPr marL="0" indent="0" eaLnBrk="1" hangingPunct="1">
              <a:lnSpc>
                <a:spcPct val="90000"/>
              </a:lnSpc>
              <a:buNone/>
            </a:pPr>
            <a:endParaRPr lang="en-GB" sz="2000" dirty="0" smtClean="0">
              <a:solidFill>
                <a:schemeClr val="bg2">
                  <a:lumMod val="75000"/>
                </a:schemeClr>
              </a:solidFill>
              <a:latin typeface="Comic Sans MS" pitchFamily="66" charset="0"/>
            </a:endParaRPr>
          </a:p>
          <a:p>
            <a:pPr marL="0" indent="0" eaLnBrk="1" hangingPunct="1">
              <a:lnSpc>
                <a:spcPct val="90000"/>
              </a:lnSpc>
              <a:buNone/>
            </a:pPr>
            <a:r>
              <a:rPr lang="en-GB" sz="2000" dirty="0" smtClean="0">
                <a:solidFill>
                  <a:schemeClr val="bg2">
                    <a:lumMod val="75000"/>
                  </a:schemeClr>
                </a:solidFill>
                <a:latin typeface="Comic Sans MS" pitchFamily="66" charset="0"/>
              </a:rPr>
              <a:t>His mother was one of Arthur Hill’s daughters.</a:t>
            </a:r>
          </a:p>
          <a:p>
            <a:pPr marL="0" indent="0" eaLnBrk="1" hangingPunct="1">
              <a:lnSpc>
                <a:spcPct val="90000"/>
              </a:lnSpc>
              <a:buNone/>
            </a:pPr>
            <a:endParaRPr lang="en-GB" sz="2000" dirty="0" smtClean="0">
              <a:solidFill>
                <a:schemeClr val="bg2">
                  <a:lumMod val="75000"/>
                </a:schemeClr>
              </a:solidFill>
              <a:latin typeface="Comic Sans MS" pitchFamily="66" charset="0"/>
            </a:endParaRPr>
          </a:p>
          <a:p>
            <a:pPr marL="0" indent="0" eaLnBrk="1" hangingPunct="1">
              <a:lnSpc>
                <a:spcPct val="90000"/>
              </a:lnSpc>
              <a:buNone/>
            </a:pPr>
            <a:r>
              <a:rPr lang="en-GB" sz="2000" dirty="0" smtClean="0">
                <a:solidFill>
                  <a:schemeClr val="bg2">
                    <a:lumMod val="75000"/>
                  </a:schemeClr>
                </a:solidFill>
                <a:latin typeface="Comic Sans MS" pitchFamily="66" charset="0"/>
              </a:rPr>
              <a:t>As a girl she lived in the newly built Belvoir House and later in life at nearby </a:t>
            </a:r>
            <a:r>
              <a:rPr lang="en-GB" sz="2000" dirty="0" err="1" smtClean="0">
                <a:solidFill>
                  <a:schemeClr val="bg2">
                    <a:lumMod val="75000"/>
                  </a:schemeClr>
                </a:solidFill>
                <a:latin typeface="Comic Sans MS" pitchFamily="66" charset="0"/>
              </a:rPr>
              <a:t>Annadale</a:t>
            </a:r>
            <a:r>
              <a:rPr lang="en-GB" sz="2000" dirty="0" smtClean="0">
                <a:solidFill>
                  <a:schemeClr val="bg2">
                    <a:lumMod val="75000"/>
                  </a:schemeClr>
                </a:solidFill>
                <a:latin typeface="Comic Sans MS" pitchFamily="66" charset="0"/>
              </a:rPr>
              <a:t> Hall.</a:t>
            </a:r>
          </a:p>
          <a:p>
            <a:pPr marL="0" indent="0" eaLnBrk="1" hangingPunct="1">
              <a:lnSpc>
                <a:spcPct val="90000"/>
              </a:lnSpc>
              <a:buNone/>
            </a:pPr>
            <a:endParaRPr lang="en-GB" sz="2000" dirty="0" smtClean="0">
              <a:solidFill>
                <a:schemeClr val="bg2">
                  <a:lumMod val="75000"/>
                </a:schemeClr>
              </a:solidFill>
              <a:latin typeface="Comic Sans MS" pitchFamily="66" charset="0"/>
            </a:endParaRPr>
          </a:p>
          <a:p>
            <a:pPr marL="0" indent="0" eaLnBrk="1" hangingPunct="1">
              <a:lnSpc>
                <a:spcPct val="90000"/>
              </a:lnSpc>
              <a:buNone/>
            </a:pPr>
            <a:r>
              <a:rPr lang="en-GB" sz="2000" dirty="0" smtClean="0">
                <a:solidFill>
                  <a:schemeClr val="bg2">
                    <a:lumMod val="75000"/>
                  </a:schemeClr>
                </a:solidFill>
                <a:latin typeface="Comic Sans MS" pitchFamily="66" charset="0"/>
              </a:rPr>
              <a:t>The Duke of Wellington defeated Napoleon at Waterloo in Belgium in June, 1815.  </a:t>
            </a:r>
          </a:p>
        </p:txBody>
      </p:sp>
      <p:pic>
        <p:nvPicPr>
          <p:cNvPr id="7172" name="Picture 4"/>
          <p:cNvPicPr>
            <a:picLocks noGrp="1" noChangeAspect="1" noChangeArrowheads="1"/>
          </p:cNvPicPr>
          <p:nvPr>
            <p:ph sz="half" idx="2"/>
          </p:nvPr>
        </p:nvPicPr>
        <p:blipFill>
          <a:blip r:embed="rId4" cstate="screen"/>
          <a:srcRect/>
          <a:stretch>
            <a:fillRect/>
          </a:stretch>
        </p:blipFill>
        <p:spPr>
          <a:xfrm>
            <a:off x="5004048" y="1279301"/>
            <a:ext cx="3181049" cy="4237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The Duke of Wellington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107504" y="980728"/>
            <a:ext cx="8496944" cy="4536504"/>
          </a:xfrm>
        </p:spPr>
        <p:txBody>
          <a:bodyPr/>
          <a:lstStyle/>
          <a:p>
            <a:pPr eaLnBrk="1" hangingPunct="1">
              <a:buFontTx/>
              <a:buNone/>
            </a:pPr>
            <a:r>
              <a:rPr lang="en-GB" sz="2800" dirty="0" smtClean="0">
                <a:solidFill>
                  <a:schemeClr val="bg2">
                    <a:lumMod val="75000"/>
                  </a:schemeClr>
                </a:solidFill>
                <a:latin typeface="Comic Sans MS" pitchFamily="66" charset="0"/>
              </a:rPr>
              <a:t>	</a:t>
            </a:r>
            <a:r>
              <a:rPr lang="en-GB" sz="2000" dirty="0" smtClean="0">
                <a:solidFill>
                  <a:schemeClr val="bg2">
                    <a:lumMod val="75000"/>
                  </a:schemeClr>
                </a:solidFill>
                <a:latin typeface="Comic Sans MS" pitchFamily="66" charset="0"/>
              </a:rPr>
              <a:t>In 1809 the Hill family sold property to three Belfast merchants.</a:t>
            </a:r>
          </a:p>
          <a:p>
            <a:pPr eaLnBrk="1" hangingPunct="1"/>
            <a:endParaRPr lang="en-GB" sz="2800" dirty="0" smtClean="0">
              <a:latin typeface="Comic Sans MS" pitchFamily="66" charset="0"/>
            </a:endParaRPr>
          </a:p>
          <a:p>
            <a:pPr eaLnBrk="1" hangingPunct="1"/>
            <a:endParaRPr lang="en-GB" sz="2800" dirty="0" smtClean="0">
              <a:latin typeface="Comic Sans MS" pitchFamily="66" charset="0"/>
            </a:endParaRPr>
          </a:p>
          <a:p>
            <a:pPr eaLnBrk="1" hangingPunct="1"/>
            <a:endParaRPr lang="en-GB" b="1" dirty="0" smtClean="0">
              <a:latin typeface="Comic Sans MS" pitchFamily="66" charset="0"/>
            </a:endParaRPr>
          </a:p>
        </p:txBody>
      </p:sp>
      <p:pic>
        <p:nvPicPr>
          <p:cNvPr id="9219" name="Picture 3" descr="belvoir house 5"/>
          <p:cNvPicPr>
            <a:picLocks noChangeAspect="1" noChangeArrowheads="1"/>
          </p:cNvPicPr>
          <p:nvPr/>
        </p:nvPicPr>
        <p:blipFill>
          <a:blip r:embed="rId3" cstate="screen"/>
          <a:stretch>
            <a:fillRect/>
          </a:stretch>
        </p:blipFill>
        <p:spPr bwMode="auto">
          <a:xfrm>
            <a:off x="3348038" y="1844824"/>
            <a:ext cx="4968378" cy="3676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2" name="Rectangle 4"/>
          <p:cNvSpPr>
            <a:spLocks noChangeArrowheads="1"/>
          </p:cNvSpPr>
          <p:nvPr/>
        </p:nvSpPr>
        <p:spPr bwMode="auto">
          <a:xfrm>
            <a:off x="468015" y="1844824"/>
            <a:ext cx="2663825" cy="1938992"/>
          </a:xfrm>
          <a:prstGeom prst="rect">
            <a:avLst/>
          </a:prstGeom>
          <a:noFill/>
          <a:ln w="9525">
            <a:noFill/>
            <a:miter lim="800000"/>
            <a:headEnd/>
            <a:tailEnd/>
          </a:ln>
        </p:spPr>
        <p:txBody>
          <a:bodyPr>
            <a:spAutoFit/>
          </a:bodyPr>
          <a:lstStyle/>
          <a:p>
            <a:r>
              <a:rPr lang="en-GB" sz="2000" dirty="0">
                <a:solidFill>
                  <a:schemeClr val="bg2">
                    <a:lumMod val="75000"/>
                  </a:schemeClr>
                </a:solidFill>
                <a:latin typeface="Comic Sans MS" pitchFamily="66" charset="0"/>
              </a:rPr>
              <a:t>They sold the ‘Big House’ and Belvoir estate</a:t>
            </a:r>
          </a:p>
          <a:p>
            <a:endParaRPr lang="en-GB" sz="2000" dirty="0">
              <a:solidFill>
                <a:schemeClr val="bg2">
                  <a:lumMod val="75000"/>
                </a:schemeClr>
              </a:solidFill>
              <a:latin typeface="Comic Sans MS" pitchFamily="66" charset="0"/>
            </a:endParaRPr>
          </a:p>
          <a:p>
            <a:r>
              <a:rPr lang="en-GB" sz="2000" dirty="0">
                <a:solidFill>
                  <a:schemeClr val="bg2">
                    <a:lumMod val="75000"/>
                  </a:schemeClr>
                </a:solidFill>
                <a:latin typeface="Comic Sans MS" pitchFamily="66" charset="0"/>
              </a:rPr>
              <a:t>They also sold all the surrounding land</a:t>
            </a:r>
            <a:endParaRPr lang="en-US" sz="2000" dirty="0">
              <a:solidFill>
                <a:schemeClr val="bg2">
                  <a:lumMod val="75000"/>
                </a:schemeClr>
              </a:solidFill>
              <a:latin typeface="Comic Sans MS" pitchFamily="66" charset="0"/>
            </a:endParaRPr>
          </a:p>
        </p:txBody>
      </p:sp>
      <p:pic>
        <p:nvPicPr>
          <p:cNvPr id="27653" name="Picture 6" descr="pptground.jpg"/>
          <p:cNvPicPr>
            <a:picLocks noChangeAspect="1"/>
          </p:cNvPicPr>
          <p:nvPr/>
        </p:nvPicPr>
        <p:blipFill>
          <a:blip r:embed="rId4" cstate="screen"/>
          <a:srcRect/>
          <a:stretch>
            <a:fillRect/>
          </a:stretch>
        </p:blipFill>
        <p:spPr bwMode="auto">
          <a:xfrm>
            <a:off x="0" y="5854700"/>
            <a:ext cx="9144000" cy="1030288"/>
          </a:xfrm>
          <a:prstGeom prst="rect">
            <a:avLst/>
          </a:prstGeom>
          <a:noFill/>
          <a:ln w="9525">
            <a:noFill/>
            <a:miter lim="800000"/>
            <a:headEnd/>
            <a:tailEnd/>
          </a:ln>
        </p:spPr>
      </p:pic>
      <p:sp>
        <p:nvSpPr>
          <p:cNvPr id="6"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Sold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8676" name="Rectangle 3"/>
          <p:cNvSpPr>
            <a:spLocks noGrp="1" noChangeArrowheads="1"/>
          </p:cNvSpPr>
          <p:nvPr>
            <p:ph type="body" idx="1"/>
          </p:nvPr>
        </p:nvSpPr>
        <p:spPr>
          <a:xfrm>
            <a:off x="457200" y="1168424"/>
            <a:ext cx="4475163" cy="5068888"/>
          </a:xfrm>
        </p:spPr>
        <p:txBody>
          <a:bodyPr/>
          <a:lstStyle/>
          <a:p>
            <a:pPr marL="0" indent="0" eaLnBrk="1" hangingPunct="1">
              <a:lnSpc>
                <a:spcPct val="80000"/>
              </a:lnSpc>
              <a:buNone/>
            </a:pPr>
            <a:r>
              <a:rPr lang="en-GB" sz="2000" dirty="0" smtClean="0">
                <a:solidFill>
                  <a:schemeClr val="bg2">
                    <a:lumMod val="75000"/>
                  </a:schemeClr>
                </a:solidFill>
                <a:latin typeface="Comic Sans MS" pitchFamily="66" charset="0"/>
              </a:rPr>
              <a:t>The </a:t>
            </a:r>
            <a:r>
              <a:rPr lang="en-GB" sz="2000" dirty="0" err="1" smtClean="0">
                <a:solidFill>
                  <a:schemeClr val="bg2">
                    <a:lumMod val="75000"/>
                  </a:schemeClr>
                </a:solidFill>
                <a:latin typeface="Comic Sans MS" pitchFamily="66" charset="0"/>
              </a:rPr>
              <a:t>Batesons</a:t>
            </a:r>
            <a:r>
              <a:rPr lang="en-GB" sz="2000" dirty="0" smtClean="0">
                <a:solidFill>
                  <a:schemeClr val="bg2">
                    <a:lumMod val="75000"/>
                  </a:schemeClr>
                </a:solidFill>
                <a:latin typeface="Comic Sans MS" pitchFamily="66" charset="0"/>
              </a:rPr>
              <a:t> came to Ulster from Yorkshire. </a:t>
            </a:r>
          </a:p>
          <a:p>
            <a:pPr marL="0" indent="0" eaLnBrk="1" hangingPunct="1">
              <a:lnSpc>
                <a:spcPct val="80000"/>
              </a:lnSpc>
              <a:buNone/>
            </a:pPr>
            <a:endParaRPr lang="en-GB" sz="2000" dirty="0" smtClean="0">
              <a:solidFill>
                <a:schemeClr val="bg2">
                  <a:lumMod val="75000"/>
                </a:schemeClr>
              </a:solidFill>
              <a:latin typeface="Comic Sans MS" pitchFamily="66" charset="0"/>
            </a:endParaRPr>
          </a:p>
          <a:p>
            <a:pPr marL="0" indent="0" eaLnBrk="1" hangingPunct="1">
              <a:lnSpc>
                <a:spcPct val="80000"/>
              </a:lnSpc>
              <a:buNone/>
            </a:pPr>
            <a:r>
              <a:rPr lang="en-GB" sz="2000" dirty="0" smtClean="0">
                <a:solidFill>
                  <a:schemeClr val="bg2">
                    <a:lumMod val="75000"/>
                  </a:schemeClr>
                </a:solidFill>
                <a:latin typeface="Comic Sans MS" pitchFamily="66" charset="0"/>
              </a:rPr>
              <a:t>One branch of the family established themselves at </a:t>
            </a:r>
            <a:r>
              <a:rPr lang="en-GB" sz="2000" dirty="0" err="1" smtClean="0">
                <a:solidFill>
                  <a:schemeClr val="bg2">
                    <a:lumMod val="75000"/>
                  </a:schemeClr>
                </a:solidFill>
                <a:latin typeface="Comic Sans MS" pitchFamily="66" charset="0"/>
              </a:rPr>
              <a:t>Orangefield</a:t>
            </a:r>
            <a:r>
              <a:rPr lang="en-GB" sz="2000" dirty="0" smtClean="0">
                <a:solidFill>
                  <a:schemeClr val="bg2">
                    <a:lumMod val="75000"/>
                  </a:schemeClr>
                </a:solidFill>
                <a:latin typeface="Comic Sans MS" pitchFamily="66" charset="0"/>
              </a:rPr>
              <a:t> in Belfast in 1815.</a:t>
            </a:r>
          </a:p>
          <a:p>
            <a:pPr marL="0" indent="0" eaLnBrk="1" hangingPunct="1">
              <a:lnSpc>
                <a:spcPct val="80000"/>
              </a:lnSpc>
              <a:buNone/>
            </a:pPr>
            <a:endParaRPr lang="en-GB" sz="2000" dirty="0" smtClean="0">
              <a:solidFill>
                <a:schemeClr val="bg2">
                  <a:lumMod val="75000"/>
                </a:schemeClr>
              </a:solidFill>
              <a:latin typeface="Comic Sans MS" pitchFamily="66" charset="0"/>
            </a:endParaRPr>
          </a:p>
          <a:p>
            <a:pPr marL="0" indent="0" eaLnBrk="1" hangingPunct="1">
              <a:lnSpc>
                <a:spcPct val="80000"/>
              </a:lnSpc>
              <a:buNone/>
            </a:pPr>
            <a:r>
              <a:rPr lang="en-GB" sz="2000" dirty="0" smtClean="0">
                <a:solidFill>
                  <a:schemeClr val="bg2">
                    <a:lumMod val="75000"/>
                  </a:schemeClr>
                </a:solidFill>
                <a:latin typeface="Comic Sans MS" pitchFamily="66" charset="0"/>
              </a:rPr>
              <a:t>Thomas Bateson became the new owner of the Belvoir Estates.</a:t>
            </a:r>
          </a:p>
        </p:txBody>
      </p:sp>
      <p:pic>
        <p:nvPicPr>
          <p:cNvPr id="11268" name="Picture 4" descr="belvoir robert bateson"/>
          <p:cNvPicPr>
            <a:picLocks noChangeAspect="1" noChangeArrowheads="1"/>
          </p:cNvPicPr>
          <p:nvPr/>
        </p:nvPicPr>
        <p:blipFill>
          <a:blip r:embed="rId4" cstate="screen"/>
          <a:stretch>
            <a:fillRect/>
          </a:stretch>
        </p:blipFill>
        <p:spPr bwMode="auto">
          <a:xfrm>
            <a:off x="5004047" y="1270274"/>
            <a:ext cx="3384377" cy="4480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2"/>
          <p:cNvSpPr txBox="1">
            <a:spLocks noChangeArrowheads="1"/>
          </p:cNvSpPr>
          <p:nvPr/>
        </p:nvSpPr>
        <p:spPr bwMode="auto">
          <a:xfrm>
            <a:off x="457200" y="-1825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The </a:t>
            </a:r>
            <a:r>
              <a:rPr kumimoji="0" lang="en-GB" sz="3200" b="0" i="0" u="none" strike="noStrike" kern="0" cap="none" spc="0" normalizeH="0" baseline="0" noProof="0" dirty="0" err="1" smtClean="0">
                <a:ln>
                  <a:noFill/>
                </a:ln>
                <a:solidFill>
                  <a:schemeClr val="bg2">
                    <a:lumMod val="75000"/>
                  </a:schemeClr>
                </a:solidFill>
                <a:effectLst/>
                <a:uLnTx/>
                <a:uFillTx/>
                <a:latin typeface="Comic Sans MS" pitchFamily="66" charset="0"/>
                <a:ea typeface="+mj-ea"/>
                <a:cs typeface="+mj-cs"/>
              </a:rPr>
              <a:t>Batesons</a:t>
            </a:r>
            <a:endPar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9700" name="Rectangle 3"/>
          <p:cNvSpPr>
            <a:spLocks noGrp="1" noChangeArrowheads="1"/>
          </p:cNvSpPr>
          <p:nvPr>
            <p:ph type="body" sz="half" idx="1"/>
          </p:nvPr>
        </p:nvSpPr>
        <p:spPr>
          <a:xfrm>
            <a:off x="5214044" y="1124744"/>
            <a:ext cx="3390404" cy="4382095"/>
          </a:xfrm>
        </p:spPr>
        <p:txBody>
          <a:bodyPr/>
          <a:lstStyle/>
          <a:p>
            <a:pPr algn="r" eaLnBrk="1" hangingPunct="1">
              <a:lnSpc>
                <a:spcPct val="90000"/>
              </a:lnSpc>
              <a:buNone/>
            </a:pPr>
            <a:r>
              <a:rPr lang="en-GB" sz="2000" dirty="0" smtClean="0">
                <a:solidFill>
                  <a:schemeClr val="bg2">
                    <a:lumMod val="75000"/>
                  </a:schemeClr>
                </a:solidFill>
                <a:latin typeface="Comic Sans MS" pitchFamily="66" charset="0"/>
              </a:rPr>
              <a:t>The last resident was Sir James Johnston who was Lord Mayor of Belfast in 1917 and 1918. </a:t>
            </a:r>
          </a:p>
          <a:p>
            <a:pPr algn="r" eaLnBrk="1" hangingPunct="1">
              <a:lnSpc>
                <a:spcPct val="90000"/>
              </a:lnSpc>
              <a:buNone/>
            </a:pPr>
            <a:endParaRPr lang="en-GB" sz="2000" dirty="0" smtClean="0">
              <a:solidFill>
                <a:schemeClr val="bg2">
                  <a:lumMod val="75000"/>
                </a:schemeClr>
              </a:solidFill>
              <a:latin typeface="Comic Sans MS" pitchFamily="66" charset="0"/>
            </a:endParaRPr>
          </a:p>
          <a:p>
            <a:pPr algn="r" eaLnBrk="1" hangingPunct="1">
              <a:lnSpc>
                <a:spcPct val="90000"/>
              </a:lnSpc>
              <a:buNone/>
            </a:pPr>
            <a:endParaRPr lang="en-GB" sz="2000" dirty="0" smtClean="0">
              <a:solidFill>
                <a:schemeClr val="bg2">
                  <a:lumMod val="75000"/>
                </a:schemeClr>
              </a:solidFill>
              <a:latin typeface="Comic Sans MS" pitchFamily="66" charset="0"/>
            </a:endParaRPr>
          </a:p>
          <a:p>
            <a:pPr algn="r" eaLnBrk="1" hangingPunct="1">
              <a:lnSpc>
                <a:spcPct val="90000"/>
              </a:lnSpc>
              <a:buNone/>
            </a:pPr>
            <a:endParaRPr lang="en-GB" sz="2000" dirty="0" smtClean="0">
              <a:solidFill>
                <a:schemeClr val="bg2">
                  <a:lumMod val="75000"/>
                </a:schemeClr>
              </a:solidFill>
              <a:latin typeface="Comic Sans MS" pitchFamily="66" charset="0"/>
            </a:endParaRPr>
          </a:p>
          <a:p>
            <a:pPr algn="r" eaLnBrk="1" hangingPunct="1">
              <a:lnSpc>
                <a:spcPct val="90000"/>
              </a:lnSpc>
              <a:buNone/>
            </a:pPr>
            <a:endParaRPr lang="en-GB" sz="2000" dirty="0" smtClean="0">
              <a:solidFill>
                <a:schemeClr val="bg2">
                  <a:lumMod val="75000"/>
                </a:schemeClr>
              </a:solidFill>
              <a:latin typeface="Comic Sans MS" pitchFamily="66" charset="0"/>
            </a:endParaRPr>
          </a:p>
          <a:p>
            <a:pPr algn="r" eaLnBrk="1" hangingPunct="1">
              <a:lnSpc>
                <a:spcPct val="90000"/>
              </a:lnSpc>
              <a:buNone/>
            </a:pPr>
            <a:r>
              <a:rPr lang="en-GB" sz="2000" dirty="0" smtClean="0">
                <a:solidFill>
                  <a:schemeClr val="bg2">
                    <a:lumMod val="75000"/>
                  </a:schemeClr>
                </a:solidFill>
                <a:latin typeface="Comic Sans MS" pitchFamily="66" charset="0"/>
              </a:rPr>
              <a:t>He was married to one of the Gallagher family of the tobacco firm. </a:t>
            </a:r>
          </a:p>
        </p:txBody>
      </p:sp>
      <p:pic>
        <p:nvPicPr>
          <p:cNvPr id="13316" name="Picture 4"/>
          <p:cNvPicPr>
            <a:picLocks noGrp="1" noChangeAspect="1" noChangeArrowheads="1"/>
          </p:cNvPicPr>
          <p:nvPr>
            <p:ph sz="half" idx="2"/>
          </p:nvPr>
        </p:nvPicPr>
        <p:blipFill>
          <a:blip r:embed="rId4" cstate="screen"/>
          <a:srcRect/>
          <a:stretch>
            <a:fillRect/>
          </a:stretch>
        </p:blipFill>
        <p:spPr>
          <a:xfrm>
            <a:off x="683568" y="1268760"/>
            <a:ext cx="4319587" cy="345598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Lord Mayor of Belfast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539552" y="1196752"/>
            <a:ext cx="3600400" cy="3312368"/>
          </a:xfrm>
        </p:spPr>
        <p:txBody>
          <a:bodyPr/>
          <a:lstStyle/>
          <a:p>
            <a:pPr marL="0" indent="0" eaLnBrk="1" hangingPunct="1">
              <a:buNone/>
            </a:pPr>
            <a:r>
              <a:rPr lang="en-GB" sz="2000" dirty="0" smtClean="0">
                <a:solidFill>
                  <a:schemeClr val="bg2">
                    <a:lumMod val="75000"/>
                  </a:schemeClr>
                </a:solidFill>
                <a:latin typeface="Comic Sans MS" pitchFamily="66" charset="0"/>
              </a:rPr>
              <a:t>At the start of World War II the Admiralty took over the estate as a temporary armaments depot. </a:t>
            </a:r>
          </a:p>
          <a:p>
            <a:pPr eaLnBrk="1" hangingPunct="1"/>
            <a:endParaRPr lang="en-GB" dirty="0" smtClean="0">
              <a:latin typeface="Comic Sans MS" pitchFamily="66" charset="0"/>
            </a:endParaRPr>
          </a:p>
          <a:p>
            <a:pPr eaLnBrk="1" hangingPunct="1"/>
            <a:endParaRPr lang="en-GB" dirty="0" smtClean="0">
              <a:latin typeface="Comic Sans MS" pitchFamily="66" charset="0"/>
            </a:endParaRPr>
          </a:p>
          <a:p>
            <a:pPr eaLnBrk="1" hangingPunct="1"/>
            <a:endParaRPr lang="en-GB" dirty="0" smtClean="0">
              <a:latin typeface="Comic Sans MS" pitchFamily="66" charset="0"/>
            </a:endParaRPr>
          </a:p>
          <a:p>
            <a:pPr eaLnBrk="1" hangingPunct="1"/>
            <a:endParaRPr lang="en-GB" dirty="0" smtClean="0">
              <a:latin typeface="Comic Sans MS" pitchFamily="66" charset="0"/>
            </a:endParaRPr>
          </a:p>
        </p:txBody>
      </p:sp>
      <p:sp>
        <p:nvSpPr>
          <p:cNvPr id="30723" name="Rectangle 10"/>
          <p:cNvSpPr>
            <a:spLocks noChangeArrowheads="1"/>
          </p:cNvSpPr>
          <p:nvPr/>
        </p:nvSpPr>
        <p:spPr bwMode="auto">
          <a:xfrm>
            <a:off x="611560" y="2852936"/>
            <a:ext cx="3816424" cy="2808312"/>
          </a:xfrm>
          <a:prstGeom prst="rect">
            <a:avLst/>
          </a:prstGeom>
          <a:noFill/>
          <a:ln w="9525">
            <a:noFill/>
            <a:miter lim="800000"/>
            <a:headEnd/>
            <a:tailEnd/>
          </a:ln>
        </p:spPr>
        <p:txBody>
          <a:bodyPr/>
          <a:lstStyle/>
          <a:p>
            <a:pPr>
              <a:lnSpc>
                <a:spcPct val="90000"/>
              </a:lnSpc>
              <a:spcBef>
                <a:spcPct val="20000"/>
              </a:spcBef>
            </a:pPr>
            <a:r>
              <a:rPr lang="en-GB" sz="2000" dirty="0">
                <a:solidFill>
                  <a:schemeClr val="bg2">
                    <a:lumMod val="75000"/>
                  </a:schemeClr>
                </a:solidFill>
                <a:latin typeface="Comic Sans MS" pitchFamily="66" charset="0"/>
              </a:rPr>
              <a:t>However in 1955 the Northern Ireland Housing Trust (now the Housing Executive) bought the estate to develop it as a housing project. </a:t>
            </a:r>
          </a:p>
          <a:p>
            <a:pPr marL="342900" indent="-342900">
              <a:lnSpc>
                <a:spcPct val="90000"/>
              </a:lnSpc>
              <a:spcBef>
                <a:spcPct val="20000"/>
              </a:spcBef>
              <a:buFontTx/>
              <a:buChar char="•"/>
            </a:pPr>
            <a:endParaRPr lang="en-GB" sz="3200" dirty="0">
              <a:solidFill>
                <a:schemeClr val="bg2">
                  <a:lumMod val="75000"/>
                </a:schemeClr>
              </a:solidFill>
              <a:latin typeface="Comic Sans MS" pitchFamily="66" charset="0"/>
            </a:endParaRPr>
          </a:p>
        </p:txBody>
      </p:sp>
      <p:pic>
        <p:nvPicPr>
          <p:cNvPr id="15372" name="Picture 12" descr="IMG_3011"/>
          <p:cNvPicPr>
            <a:picLocks noChangeAspect="1" noChangeArrowheads="1"/>
          </p:cNvPicPr>
          <p:nvPr/>
        </p:nvPicPr>
        <p:blipFill>
          <a:blip r:embed="rId3" cstate="screen"/>
          <a:srcRect/>
          <a:stretch>
            <a:fillRect/>
          </a:stretch>
        </p:blipFill>
        <p:spPr bwMode="auto">
          <a:xfrm>
            <a:off x="4572000" y="1340768"/>
            <a:ext cx="3888432"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7" name="Picture 6" descr="pptground.jpg"/>
          <p:cNvPicPr>
            <a:picLocks noChangeAspect="1"/>
          </p:cNvPicPr>
          <p:nvPr/>
        </p:nvPicPr>
        <p:blipFill>
          <a:blip r:embed="rId4" cstate="screen"/>
          <a:srcRect/>
          <a:stretch>
            <a:fillRect/>
          </a:stretch>
        </p:blipFill>
        <p:spPr bwMode="auto">
          <a:xfrm>
            <a:off x="0" y="5854700"/>
            <a:ext cx="9144000" cy="1030288"/>
          </a:xfrm>
          <a:prstGeom prst="rect">
            <a:avLst/>
          </a:prstGeom>
          <a:noFill/>
          <a:ln w="9525">
            <a:noFill/>
            <a:miter lim="800000"/>
            <a:headEnd/>
            <a:tailEnd/>
          </a:ln>
        </p:spPr>
      </p:pic>
      <p:sp>
        <p:nvSpPr>
          <p:cNvPr id="8"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World War II</a:t>
            </a:r>
          </a:p>
        </p:txBody>
      </p:sp>
      <p:sp>
        <p:nvSpPr>
          <p:cNvPr id="9" name="Rectangle 8"/>
          <p:cNvSpPr/>
          <p:nvPr/>
        </p:nvSpPr>
        <p:spPr>
          <a:xfrm>
            <a:off x="611560" y="4941169"/>
            <a:ext cx="7848872" cy="400110"/>
          </a:xfrm>
          <a:prstGeom prst="rect">
            <a:avLst/>
          </a:prstGeom>
        </p:spPr>
        <p:txBody>
          <a:bodyPr wrap="square">
            <a:spAutoFit/>
          </a:bodyPr>
          <a:lstStyle/>
          <a:p>
            <a:r>
              <a:rPr lang="en-GB" sz="2000" dirty="0" smtClean="0">
                <a:solidFill>
                  <a:schemeClr val="bg2">
                    <a:lumMod val="75000"/>
                  </a:schemeClr>
                </a:solidFill>
                <a:latin typeface="Comic Sans MS" pitchFamily="66" charset="0"/>
              </a:rPr>
              <a:t>After being used during the war, it was very run down…</a:t>
            </a:r>
            <a:endParaRPr lang="en-US" sz="2000" dirty="0">
              <a:solidFill>
                <a:schemeClr val="bg2">
                  <a:lumMod val="75000"/>
                </a:schemeClr>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27658" name="Picture 10"/>
          <p:cNvPicPr>
            <a:picLocks noChangeAspect="1" noChangeArrowheads="1"/>
          </p:cNvPicPr>
          <p:nvPr/>
        </p:nvPicPr>
        <p:blipFill>
          <a:blip r:embed="rId4" cstate="screen"/>
          <a:srcRect/>
          <a:stretch>
            <a:fillRect/>
          </a:stretch>
        </p:blipFill>
        <p:spPr bwMode="auto">
          <a:xfrm>
            <a:off x="7812088" y="5157788"/>
            <a:ext cx="1008062" cy="935037"/>
          </a:xfrm>
          <a:prstGeom prst="rect">
            <a:avLst/>
          </a:prstGeom>
          <a:noFill/>
          <a:ln w="9525">
            <a:noFill/>
            <a:miter lim="800000"/>
            <a:headEnd/>
            <a:tailEnd/>
          </a:ln>
        </p:spPr>
      </p:pic>
      <p:sp>
        <p:nvSpPr>
          <p:cNvPr id="32771" name="Rectangle 2"/>
          <p:cNvSpPr>
            <a:spLocks noGrp="1" noChangeArrowheads="1"/>
          </p:cNvSpPr>
          <p:nvPr>
            <p:ph type="title"/>
          </p:nvPr>
        </p:nvSpPr>
        <p:spPr>
          <a:xfrm>
            <a:off x="457895" y="188640"/>
            <a:ext cx="3826073" cy="1224136"/>
          </a:xfrm>
        </p:spPr>
        <p:txBody>
          <a:bodyPr/>
          <a:lstStyle/>
          <a:p>
            <a:pPr algn="l" eaLnBrk="1" hangingPunct="1"/>
            <a:r>
              <a:rPr lang="en-GB" sz="1800" dirty="0" smtClean="0">
                <a:solidFill>
                  <a:schemeClr val="bg2">
                    <a:lumMod val="75000"/>
                  </a:schemeClr>
                </a:solidFill>
                <a:latin typeface="Comic Sans MS" pitchFamily="66" charset="0"/>
              </a:rPr>
              <a:t>This is how the house looked in the 1960’s. </a:t>
            </a:r>
            <a:endParaRPr lang="en-US" sz="1800" dirty="0" smtClean="0">
              <a:solidFill>
                <a:schemeClr val="bg2">
                  <a:lumMod val="75000"/>
                </a:schemeClr>
              </a:solidFill>
              <a:latin typeface="Comic Sans MS" pitchFamily="66" charset="0"/>
            </a:endParaRPr>
          </a:p>
        </p:txBody>
      </p:sp>
      <p:pic>
        <p:nvPicPr>
          <p:cNvPr id="27651" name="Picture 3" descr="belvoir house1"/>
          <p:cNvPicPr>
            <a:picLocks noGrp="1" noChangeAspect="1" noChangeArrowheads="1"/>
          </p:cNvPicPr>
          <p:nvPr>
            <p:ph idx="1"/>
          </p:nvPr>
        </p:nvPicPr>
        <p:blipFill>
          <a:blip r:embed="rId5" cstate="screen"/>
          <a:stretch>
            <a:fillRect/>
          </a:stretch>
        </p:blipFill>
        <p:spPr>
          <a:xfrm>
            <a:off x="611560" y="2276872"/>
            <a:ext cx="5328270" cy="358059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descr="belvoir house3 jpg"/>
          <p:cNvPicPr>
            <a:picLocks noChangeAspect="1" noChangeArrowheads="1"/>
          </p:cNvPicPr>
          <p:nvPr/>
        </p:nvPicPr>
        <p:blipFill>
          <a:blip r:embed="rId6" cstate="screen"/>
          <a:srcRect/>
          <a:stretch>
            <a:fillRect/>
          </a:stretch>
        </p:blipFill>
        <p:spPr bwMode="auto">
          <a:xfrm>
            <a:off x="4427984" y="548680"/>
            <a:ext cx="4249738" cy="2960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3" name="Text Box 5"/>
          <p:cNvSpPr txBox="1">
            <a:spLocks noChangeArrowheads="1"/>
          </p:cNvSpPr>
          <p:nvPr/>
        </p:nvSpPr>
        <p:spPr bwMode="auto">
          <a:xfrm>
            <a:off x="6228184" y="3834914"/>
            <a:ext cx="2303462" cy="1754326"/>
          </a:xfrm>
          <a:prstGeom prst="rect">
            <a:avLst/>
          </a:prstGeom>
          <a:noFill/>
          <a:ln w="9525">
            <a:noFill/>
            <a:miter lim="800000"/>
            <a:headEnd/>
            <a:tailEnd/>
          </a:ln>
        </p:spPr>
        <p:txBody>
          <a:bodyPr>
            <a:spAutoFit/>
          </a:bodyPr>
          <a:lstStyle/>
          <a:p>
            <a:pPr>
              <a:spcBef>
                <a:spcPct val="50000"/>
              </a:spcBef>
            </a:pPr>
            <a:r>
              <a:rPr lang="en-GB" dirty="0">
                <a:solidFill>
                  <a:schemeClr val="bg2">
                    <a:lumMod val="75000"/>
                  </a:schemeClr>
                </a:solidFill>
                <a:latin typeface="Comic Sans MS" pitchFamily="66" charset="0"/>
              </a:rPr>
              <a:t>The rooms in the basement were covered by Disney drawings done by the American soldiers!</a:t>
            </a:r>
            <a:endParaRPr lang="en-US" dirty="0">
              <a:solidFill>
                <a:schemeClr val="bg2">
                  <a:lumMod val="75000"/>
                </a:schemeClr>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31747" name="Picture 3" descr="belvoir house4 jpg"/>
          <p:cNvPicPr>
            <a:picLocks noGrp="1" noChangeAspect="1" noChangeArrowheads="1"/>
          </p:cNvPicPr>
          <p:nvPr>
            <p:ph idx="1"/>
          </p:nvPr>
        </p:nvPicPr>
        <p:blipFill>
          <a:blip r:embed="rId4" cstate="screen"/>
          <a:stretch>
            <a:fillRect/>
          </a:stretch>
        </p:blipFill>
        <p:spPr>
          <a:xfrm>
            <a:off x="611560" y="2204864"/>
            <a:ext cx="5314690" cy="364587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748" name="Picture 4" descr="belvoir house 14 2 "/>
          <p:cNvPicPr>
            <a:picLocks noChangeAspect="1" noChangeArrowheads="1"/>
          </p:cNvPicPr>
          <p:nvPr/>
        </p:nvPicPr>
        <p:blipFill>
          <a:blip r:embed="rId5" cstate="screen"/>
          <a:srcRect/>
          <a:stretch>
            <a:fillRect/>
          </a:stretch>
        </p:blipFill>
        <p:spPr bwMode="auto">
          <a:xfrm>
            <a:off x="4139952" y="620688"/>
            <a:ext cx="4356100" cy="287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797" name="Rectangle 5"/>
          <p:cNvSpPr>
            <a:spLocks noChangeArrowheads="1"/>
          </p:cNvSpPr>
          <p:nvPr/>
        </p:nvSpPr>
        <p:spPr bwMode="auto">
          <a:xfrm>
            <a:off x="466849" y="476672"/>
            <a:ext cx="3313063" cy="923330"/>
          </a:xfrm>
          <a:prstGeom prst="rect">
            <a:avLst/>
          </a:prstGeom>
          <a:noFill/>
          <a:ln w="9525">
            <a:noFill/>
            <a:miter lim="800000"/>
            <a:headEnd/>
            <a:tailEnd/>
          </a:ln>
        </p:spPr>
        <p:txBody>
          <a:bodyPr wrap="square">
            <a:spAutoFit/>
          </a:bodyPr>
          <a:lstStyle/>
          <a:p>
            <a:r>
              <a:rPr lang="en-GB" dirty="0">
                <a:solidFill>
                  <a:schemeClr val="bg2">
                    <a:lumMod val="75000"/>
                  </a:schemeClr>
                </a:solidFill>
                <a:latin typeface="Comic Sans MS" pitchFamily="66" charset="0"/>
              </a:rPr>
              <a:t>These are some of the last photographs we have of the ‘Big House’.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392"/>
            <a:ext cx="8229600" cy="1143000"/>
          </a:xfrm>
        </p:spPr>
        <p:txBody>
          <a:bodyPr/>
          <a:lstStyle/>
          <a:p>
            <a:pPr eaLnBrk="1" hangingPunct="1"/>
            <a:r>
              <a:rPr lang="en-GB" sz="3200" dirty="0" smtClean="0">
                <a:solidFill>
                  <a:schemeClr val="bg2">
                    <a:lumMod val="75000"/>
                  </a:schemeClr>
                </a:solidFill>
                <a:latin typeface="Comic Sans MS" pitchFamily="66" charset="0"/>
              </a:rPr>
              <a:t>Belvoir Forest</a:t>
            </a:r>
          </a:p>
        </p:txBody>
      </p:sp>
      <p:pic>
        <p:nvPicPr>
          <p:cNvPr id="90115" name="Picture 3"/>
          <p:cNvPicPr>
            <a:picLocks noGrp="1" noChangeAspect="1" noChangeArrowheads="1"/>
          </p:cNvPicPr>
          <p:nvPr>
            <p:ph type="body" idx="1"/>
          </p:nvPr>
        </p:nvPicPr>
        <p:blipFill>
          <a:blip r:embed="rId3" cstate="screen"/>
          <a:stretch>
            <a:fillRect/>
          </a:stretch>
        </p:blipFill>
        <p:spPr>
          <a:xfrm>
            <a:off x="4788024" y="1124744"/>
            <a:ext cx="3500366" cy="466592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4" name="Rectangle 4"/>
          <p:cNvSpPr>
            <a:spLocks noChangeArrowheads="1"/>
          </p:cNvSpPr>
          <p:nvPr/>
        </p:nvSpPr>
        <p:spPr bwMode="auto">
          <a:xfrm>
            <a:off x="467544" y="1052736"/>
            <a:ext cx="3960441" cy="1631216"/>
          </a:xfrm>
          <a:prstGeom prst="rect">
            <a:avLst/>
          </a:prstGeom>
          <a:noFill/>
          <a:ln w="9525">
            <a:noFill/>
            <a:miter lim="800000"/>
            <a:headEnd/>
            <a:tailEnd/>
          </a:ln>
        </p:spPr>
        <p:txBody>
          <a:bodyPr wrap="square">
            <a:spAutoFit/>
          </a:bodyPr>
          <a:lstStyle/>
          <a:p>
            <a:r>
              <a:rPr lang="en-GB" sz="2000" dirty="0">
                <a:solidFill>
                  <a:schemeClr val="bg2">
                    <a:lumMod val="75000"/>
                  </a:schemeClr>
                </a:solidFill>
                <a:latin typeface="Comic Sans MS" pitchFamily="66" charset="0"/>
              </a:rPr>
              <a:t>Belvoir Park Forest is a fantastic place for everyone to come and explore but a long time ago it belonged to a rich family, lets have a look…</a:t>
            </a:r>
            <a:endParaRPr lang="en-US" sz="2000" dirty="0">
              <a:solidFill>
                <a:schemeClr val="bg2">
                  <a:lumMod val="75000"/>
                </a:schemeClr>
              </a:solidFill>
              <a:latin typeface="Comic Sans MS" pitchFamily="66" charset="0"/>
            </a:endParaRPr>
          </a:p>
        </p:txBody>
      </p:sp>
      <p:pic>
        <p:nvPicPr>
          <p:cNvPr id="15365" name="Picture 6" descr="pptground.jpg"/>
          <p:cNvPicPr>
            <a:picLocks noChangeAspect="1"/>
          </p:cNvPicPr>
          <p:nvPr/>
        </p:nvPicPr>
        <p:blipFill>
          <a:blip r:embed="rId4" cstate="screen"/>
          <a:srcRect/>
          <a:stretch>
            <a:fillRect/>
          </a:stretch>
        </p:blipFill>
        <p:spPr bwMode="auto">
          <a:xfrm>
            <a:off x="0" y="5854700"/>
            <a:ext cx="9144000" cy="1030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34819" name="Rectangle 2"/>
          <p:cNvSpPr>
            <a:spLocks noChangeArrowheads="1"/>
          </p:cNvSpPr>
          <p:nvPr/>
        </p:nvSpPr>
        <p:spPr bwMode="auto">
          <a:xfrm>
            <a:off x="467544" y="980728"/>
            <a:ext cx="8712968" cy="707886"/>
          </a:xfrm>
          <a:prstGeom prst="rect">
            <a:avLst/>
          </a:prstGeom>
          <a:noFill/>
          <a:ln w="9525">
            <a:noFill/>
            <a:miter lim="800000"/>
            <a:headEnd/>
            <a:tailEnd/>
          </a:ln>
        </p:spPr>
        <p:txBody>
          <a:bodyPr wrap="square">
            <a:spAutoFit/>
          </a:bodyPr>
          <a:lstStyle/>
          <a:p>
            <a:r>
              <a:rPr lang="en-GB" sz="2000" dirty="0">
                <a:solidFill>
                  <a:schemeClr val="bg2">
                    <a:lumMod val="75000"/>
                  </a:schemeClr>
                </a:solidFill>
                <a:latin typeface="Comic Sans MS" pitchFamily="66" charset="0"/>
              </a:rPr>
              <a:t>The only remaining buildings are the stables that belonged to the estate.</a:t>
            </a:r>
          </a:p>
        </p:txBody>
      </p:sp>
      <p:pic>
        <p:nvPicPr>
          <p:cNvPr id="45059" name="Picture 3" descr="The old stables view from site of the house"/>
          <p:cNvPicPr>
            <a:picLocks noChangeAspect="1" noChangeArrowheads="1"/>
          </p:cNvPicPr>
          <p:nvPr/>
        </p:nvPicPr>
        <p:blipFill>
          <a:blip r:embed="rId4" cstate="screen"/>
          <a:stretch>
            <a:fillRect/>
          </a:stretch>
        </p:blipFill>
        <p:spPr bwMode="auto">
          <a:xfrm>
            <a:off x="1835696" y="1844824"/>
            <a:ext cx="5616624" cy="3718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The Stables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35843" name="Rectangle 2"/>
          <p:cNvSpPr>
            <a:spLocks noChangeArrowheads="1"/>
          </p:cNvSpPr>
          <p:nvPr/>
        </p:nvSpPr>
        <p:spPr bwMode="auto">
          <a:xfrm>
            <a:off x="5076056" y="4941168"/>
            <a:ext cx="3600450" cy="1014412"/>
          </a:xfrm>
          <a:prstGeom prst="rect">
            <a:avLst/>
          </a:prstGeom>
          <a:noFill/>
          <a:ln w="9525">
            <a:noFill/>
            <a:miter lim="800000"/>
            <a:headEnd/>
            <a:tailEnd/>
          </a:ln>
        </p:spPr>
        <p:txBody>
          <a:bodyPr>
            <a:spAutoFit/>
          </a:bodyPr>
          <a:lstStyle/>
          <a:p>
            <a:pPr algn="r">
              <a:spcBef>
                <a:spcPct val="20000"/>
              </a:spcBef>
            </a:pPr>
            <a:r>
              <a:rPr lang="en-GB" sz="2000" dirty="0">
                <a:solidFill>
                  <a:schemeClr val="bg2">
                    <a:lumMod val="75000"/>
                  </a:schemeClr>
                </a:solidFill>
                <a:latin typeface="Comic Sans MS" pitchFamily="66" charset="0"/>
              </a:rPr>
              <a:t>The graveyard, now in ruins, was recorded in 14th century documents. </a:t>
            </a:r>
          </a:p>
        </p:txBody>
      </p:sp>
      <p:pic>
        <p:nvPicPr>
          <p:cNvPr id="59395" name="Picture 3"/>
          <p:cNvPicPr>
            <a:picLocks noChangeAspect="1" noChangeArrowheads="1"/>
          </p:cNvPicPr>
          <p:nvPr/>
        </p:nvPicPr>
        <p:blipFill>
          <a:blip r:embed="rId4" cstate="screen"/>
          <a:stretch>
            <a:fillRect/>
          </a:stretch>
        </p:blipFill>
        <p:spPr bwMode="auto">
          <a:xfrm>
            <a:off x="3708401" y="1228642"/>
            <a:ext cx="4835380" cy="3568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9396" name="Picture 4"/>
          <p:cNvPicPr>
            <a:picLocks noChangeAspect="1" noChangeArrowheads="1"/>
          </p:cNvPicPr>
          <p:nvPr/>
        </p:nvPicPr>
        <p:blipFill>
          <a:blip r:embed="rId5" cstate="screen"/>
          <a:srcRect/>
          <a:stretch>
            <a:fillRect/>
          </a:stretch>
        </p:blipFill>
        <p:spPr bwMode="auto">
          <a:xfrm>
            <a:off x="612778" y="2924944"/>
            <a:ext cx="3959222" cy="2968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6" name="Rectangle 5"/>
          <p:cNvSpPr>
            <a:spLocks noChangeArrowheads="1"/>
          </p:cNvSpPr>
          <p:nvPr/>
        </p:nvSpPr>
        <p:spPr bwMode="auto">
          <a:xfrm>
            <a:off x="468313" y="1124744"/>
            <a:ext cx="3024187" cy="1200150"/>
          </a:xfrm>
          <a:prstGeom prst="rect">
            <a:avLst/>
          </a:prstGeom>
          <a:noFill/>
          <a:ln w="9525">
            <a:noFill/>
            <a:miter lim="800000"/>
            <a:headEnd/>
            <a:tailEnd/>
          </a:ln>
        </p:spPr>
        <p:txBody>
          <a:bodyPr>
            <a:spAutoFit/>
          </a:bodyPr>
          <a:lstStyle/>
          <a:p>
            <a:pPr>
              <a:lnSpc>
                <a:spcPct val="90000"/>
              </a:lnSpc>
              <a:spcBef>
                <a:spcPct val="20000"/>
              </a:spcBef>
            </a:pPr>
            <a:r>
              <a:rPr lang="en-GB" sz="2000" dirty="0">
                <a:solidFill>
                  <a:schemeClr val="bg2">
                    <a:lumMod val="75000"/>
                  </a:schemeClr>
                </a:solidFill>
                <a:latin typeface="Comic Sans MS" pitchFamily="66" charset="0"/>
              </a:rPr>
              <a:t>There are a number of historic sites to be found within the forest.</a:t>
            </a:r>
          </a:p>
        </p:txBody>
      </p:sp>
      <p:sp>
        <p:nvSpPr>
          <p:cNvPr id="9"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Historic sites in Belvoir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94211" name="Picture 3"/>
          <p:cNvPicPr>
            <a:picLocks noChangeAspect="1" noChangeArrowheads="1"/>
          </p:cNvPicPr>
          <p:nvPr/>
        </p:nvPicPr>
        <p:blipFill>
          <a:blip r:embed="rId4" cstate="screen"/>
          <a:stretch>
            <a:fillRect/>
          </a:stretch>
        </p:blipFill>
        <p:spPr bwMode="auto">
          <a:xfrm>
            <a:off x="755054" y="1358306"/>
            <a:ext cx="4897066" cy="3006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9" name="Rectangle 4"/>
          <p:cNvSpPr>
            <a:spLocks noChangeArrowheads="1"/>
          </p:cNvSpPr>
          <p:nvPr/>
        </p:nvSpPr>
        <p:spPr bwMode="auto">
          <a:xfrm>
            <a:off x="6084168" y="764704"/>
            <a:ext cx="2447925" cy="5616575"/>
          </a:xfrm>
          <a:prstGeom prst="rect">
            <a:avLst/>
          </a:prstGeom>
          <a:noFill/>
          <a:ln w="9525">
            <a:noFill/>
            <a:miter lim="800000"/>
            <a:headEnd/>
            <a:tailEnd/>
          </a:ln>
        </p:spPr>
        <p:txBody>
          <a:bodyPr/>
          <a:lstStyle/>
          <a:p>
            <a:pPr marL="342900" indent="-342900">
              <a:lnSpc>
                <a:spcPct val="90000"/>
              </a:lnSpc>
              <a:spcBef>
                <a:spcPct val="20000"/>
              </a:spcBef>
            </a:pPr>
            <a:endParaRPr lang="en-GB" sz="2000" dirty="0">
              <a:latin typeface="Comic Sans MS" pitchFamily="66" charset="0"/>
            </a:endParaRPr>
          </a:p>
          <a:p>
            <a:pPr algn="r">
              <a:spcBef>
                <a:spcPct val="20000"/>
              </a:spcBef>
            </a:pPr>
            <a:r>
              <a:rPr lang="en-GB" sz="2000" dirty="0">
                <a:solidFill>
                  <a:schemeClr val="bg2">
                    <a:lumMod val="75000"/>
                  </a:schemeClr>
                </a:solidFill>
                <a:latin typeface="Comic Sans MS" pitchFamily="66" charset="0"/>
              </a:rPr>
              <a:t>This is a Norman </a:t>
            </a:r>
            <a:r>
              <a:rPr lang="en-GB" sz="2000" dirty="0" err="1">
                <a:solidFill>
                  <a:schemeClr val="bg2">
                    <a:lumMod val="75000"/>
                  </a:schemeClr>
                </a:solidFill>
                <a:latin typeface="Comic Sans MS" pitchFamily="66" charset="0"/>
              </a:rPr>
              <a:t>Motte</a:t>
            </a:r>
            <a:r>
              <a:rPr lang="en-GB" sz="2000" dirty="0">
                <a:solidFill>
                  <a:schemeClr val="bg2">
                    <a:lumMod val="75000"/>
                  </a:schemeClr>
                </a:solidFill>
                <a:latin typeface="Comic Sans MS" pitchFamily="66" charset="0"/>
              </a:rPr>
              <a:t> which dates back to the 12</a:t>
            </a:r>
            <a:r>
              <a:rPr lang="en-GB" sz="2000" baseline="30000" dirty="0">
                <a:solidFill>
                  <a:schemeClr val="bg2">
                    <a:lumMod val="75000"/>
                  </a:schemeClr>
                </a:solidFill>
                <a:latin typeface="Comic Sans MS" pitchFamily="66" charset="0"/>
              </a:rPr>
              <a:t>th</a:t>
            </a:r>
            <a:r>
              <a:rPr lang="en-GB" sz="2000" dirty="0">
                <a:solidFill>
                  <a:schemeClr val="bg2">
                    <a:lumMod val="75000"/>
                  </a:schemeClr>
                </a:solidFill>
                <a:latin typeface="Comic Sans MS" pitchFamily="66" charset="0"/>
              </a:rPr>
              <a:t> century. The Normans built their castles on top of mounds like this so that they could see their enemies coming.</a:t>
            </a:r>
          </a:p>
          <a:p>
            <a:pPr marL="342900" indent="-342900" algn="r">
              <a:lnSpc>
                <a:spcPct val="90000"/>
              </a:lnSpc>
              <a:spcBef>
                <a:spcPct val="20000"/>
              </a:spcBef>
              <a:buFontTx/>
              <a:buChar char="•"/>
            </a:pPr>
            <a:endParaRPr lang="en-GB" sz="2000" dirty="0">
              <a:solidFill>
                <a:schemeClr val="bg2"/>
              </a:solidFill>
              <a:latin typeface="Comic Sans MS" pitchFamily="66" charset="0"/>
            </a:endParaRPr>
          </a:p>
        </p:txBody>
      </p:sp>
      <p:sp>
        <p:nvSpPr>
          <p:cNvPr id="36871" name="TextBox 7"/>
          <p:cNvSpPr txBox="1">
            <a:spLocks noChangeArrowheads="1"/>
          </p:cNvSpPr>
          <p:nvPr/>
        </p:nvSpPr>
        <p:spPr bwMode="auto">
          <a:xfrm>
            <a:off x="574675" y="4869161"/>
            <a:ext cx="7957765" cy="984885"/>
          </a:xfrm>
          <a:prstGeom prst="rect">
            <a:avLst/>
          </a:prstGeom>
          <a:noFill/>
          <a:ln w="9525">
            <a:noFill/>
            <a:miter lim="800000"/>
            <a:headEnd/>
            <a:tailEnd/>
          </a:ln>
        </p:spPr>
        <p:txBody>
          <a:bodyPr wrap="square">
            <a:spAutoFit/>
          </a:bodyPr>
          <a:lstStyle/>
          <a:p>
            <a:r>
              <a:rPr lang="en-GB" sz="2000" dirty="0">
                <a:solidFill>
                  <a:schemeClr val="accent2">
                    <a:lumMod val="75000"/>
                  </a:schemeClr>
                </a:solidFill>
                <a:latin typeface="Comic Sans MS" pitchFamily="66" charset="0"/>
              </a:rPr>
              <a:t>What kind of weapons do you think they would have used to</a:t>
            </a:r>
          </a:p>
          <a:p>
            <a:r>
              <a:rPr lang="en-GB" sz="2000" dirty="0">
                <a:solidFill>
                  <a:schemeClr val="accent2">
                    <a:lumMod val="75000"/>
                  </a:schemeClr>
                </a:solidFill>
                <a:latin typeface="Comic Sans MS" pitchFamily="66" charset="0"/>
              </a:rPr>
              <a:t>defend their castles?</a:t>
            </a:r>
          </a:p>
          <a:p>
            <a:endParaRPr lang="en-GB" dirty="0"/>
          </a:p>
        </p:txBody>
      </p:sp>
      <p:sp>
        <p:nvSpPr>
          <p:cNvPr id="11"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The Normans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ChangeArrowheads="1"/>
          </p:cNvSpPr>
          <p:nvPr/>
        </p:nvSpPr>
        <p:spPr bwMode="auto">
          <a:xfrm>
            <a:off x="684213" y="5194300"/>
            <a:ext cx="8243887" cy="708025"/>
          </a:xfrm>
          <a:prstGeom prst="rect">
            <a:avLst/>
          </a:prstGeom>
          <a:noFill/>
          <a:ln w="9525">
            <a:noFill/>
            <a:miter lim="800000"/>
            <a:headEnd/>
            <a:tailEnd/>
          </a:ln>
        </p:spPr>
        <p:txBody>
          <a:bodyPr>
            <a:spAutoFit/>
          </a:bodyPr>
          <a:lstStyle/>
          <a:p>
            <a:pPr algn="ctr"/>
            <a:r>
              <a:rPr lang="en-GB" sz="2000" dirty="0">
                <a:solidFill>
                  <a:schemeClr val="bg2">
                    <a:lumMod val="75000"/>
                  </a:schemeClr>
                </a:solidFill>
                <a:latin typeface="Comic Sans MS" pitchFamily="66" charset="0"/>
              </a:rPr>
              <a:t>The forest Park was opened in 1961 by Forest Service. Now everyone can come and enjoy this beautiful woodland.</a:t>
            </a:r>
            <a:endParaRPr lang="en-US" sz="2000" dirty="0">
              <a:solidFill>
                <a:schemeClr val="bg2">
                  <a:lumMod val="75000"/>
                </a:schemeClr>
              </a:solidFill>
              <a:latin typeface="Comic Sans MS" pitchFamily="66" charset="0"/>
            </a:endParaRPr>
          </a:p>
        </p:txBody>
      </p:sp>
      <p:pic>
        <p:nvPicPr>
          <p:cNvPr id="37892" name="Picture 15" descr="DSC00259"/>
          <p:cNvPicPr>
            <a:picLocks noChangeAspect="1" noChangeArrowheads="1"/>
          </p:cNvPicPr>
          <p:nvPr/>
        </p:nvPicPr>
        <p:blipFill>
          <a:blip r:embed="rId3" cstate="screen"/>
          <a:srcRect/>
          <a:stretch>
            <a:fillRect/>
          </a:stretch>
        </p:blipFill>
        <p:spPr bwMode="auto">
          <a:xfrm>
            <a:off x="2847975" y="1128713"/>
            <a:ext cx="3738563" cy="2244725"/>
          </a:xfrm>
          <a:prstGeom prst="rect">
            <a:avLst/>
          </a:prstGeom>
          <a:noFill/>
          <a:ln w="9525" algn="in">
            <a:solidFill>
              <a:srgbClr val="000000"/>
            </a:solidFill>
            <a:miter lim="800000"/>
            <a:headEnd/>
            <a:tailEnd/>
          </a:ln>
        </p:spPr>
      </p:pic>
      <p:pic>
        <p:nvPicPr>
          <p:cNvPr id="37893" name="Picture 16" descr="2007_071307misc0025"/>
          <p:cNvPicPr>
            <a:picLocks noChangeAspect="1" noChangeArrowheads="1"/>
          </p:cNvPicPr>
          <p:nvPr/>
        </p:nvPicPr>
        <p:blipFill>
          <a:blip r:embed="rId4" cstate="screen"/>
          <a:srcRect/>
          <a:stretch>
            <a:fillRect/>
          </a:stretch>
        </p:blipFill>
        <p:spPr bwMode="auto">
          <a:xfrm>
            <a:off x="1422400" y="2417763"/>
            <a:ext cx="1362075" cy="2390775"/>
          </a:xfrm>
          <a:prstGeom prst="rect">
            <a:avLst/>
          </a:prstGeom>
          <a:noFill/>
          <a:ln w="9525" algn="in">
            <a:solidFill>
              <a:srgbClr val="000000"/>
            </a:solidFill>
            <a:miter lim="800000"/>
            <a:headEnd/>
            <a:tailEnd/>
          </a:ln>
        </p:spPr>
      </p:pic>
      <p:pic>
        <p:nvPicPr>
          <p:cNvPr id="37894" name="Picture 17" descr="C:\Documents and Settings\jo.LVRP\My Documents\Colin Glen\Event prog 2007\Fungi Copyright Ruth Kennedy.jpg"/>
          <p:cNvPicPr>
            <a:picLocks noChangeAspect="1" noChangeArrowheads="1"/>
          </p:cNvPicPr>
          <p:nvPr/>
        </p:nvPicPr>
        <p:blipFill>
          <a:blip r:embed="rId5" r:link="rId6" cstate="screen"/>
          <a:srcRect/>
          <a:stretch>
            <a:fillRect/>
          </a:stretch>
        </p:blipFill>
        <p:spPr bwMode="auto">
          <a:xfrm>
            <a:off x="2851150" y="3419475"/>
            <a:ext cx="1385888" cy="1373188"/>
          </a:xfrm>
          <a:prstGeom prst="rect">
            <a:avLst/>
          </a:prstGeom>
          <a:noFill/>
          <a:ln w="9525" algn="in">
            <a:solidFill>
              <a:srgbClr val="000000"/>
            </a:solidFill>
            <a:miter lim="800000"/>
            <a:headEnd/>
            <a:tailEnd/>
          </a:ln>
        </p:spPr>
      </p:pic>
      <p:pic>
        <p:nvPicPr>
          <p:cNvPr id="37895" name="Picture 18" descr="C:\Documents and Settings\jo.LVRP\Desktop\Copyright Ruth Kenndey.JPG"/>
          <p:cNvPicPr>
            <a:picLocks noChangeAspect="1" noChangeArrowheads="1"/>
          </p:cNvPicPr>
          <p:nvPr/>
        </p:nvPicPr>
        <p:blipFill>
          <a:blip r:embed="rId7" r:link="rId8" cstate="screen">
            <a:lum contrast="4000"/>
          </a:blip>
          <a:srcRect/>
          <a:stretch>
            <a:fillRect/>
          </a:stretch>
        </p:blipFill>
        <p:spPr bwMode="auto">
          <a:xfrm>
            <a:off x="5210175" y="3416300"/>
            <a:ext cx="1373188" cy="1358900"/>
          </a:xfrm>
          <a:prstGeom prst="rect">
            <a:avLst/>
          </a:prstGeom>
          <a:noFill/>
          <a:ln w="9525" algn="in">
            <a:solidFill>
              <a:srgbClr val="000000"/>
            </a:solidFill>
            <a:miter lim="800000"/>
            <a:headEnd/>
            <a:tailEnd/>
          </a:ln>
        </p:spPr>
      </p:pic>
      <p:pic>
        <p:nvPicPr>
          <p:cNvPr id="37896" name="Picture 19" descr="DSC00176"/>
          <p:cNvPicPr>
            <a:picLocks noChangeAspect="1" noChangeArrowheads="1"/>
          </p:cNvPicPr>
          <p:nvPr/>
        </p:nvPicPr>
        <p:blipFill>
          <a:blip r:embed="rId9" cstate="screen"/>
          <a:srcRect/>
          <a:stretch>
            <a:fillRect/>
          </a:stretch>
        </p:blipFill>
        <p:spPr bwMode="auto">
          <a:xfrm>
            <a:off x="6642100" y="1125538"/>
            <a:ext cx="1263650" cy="3676650"/>
          </a:xfrm>
          <a:prstGeom prst="rect">
            <a:avLst/>
          </a:prstGeom>
          <a:noFill/>
          <a:ln w="9525" algn="in">
            <a:solidFill>
              <a:srgbClr val="000000"/>
            </a:solidFill>
            <a:miter lim="800000"/>
            <a:headEnd/>
            <a:tailEnd/>
          </a:ln>
        </p:spPr>
      </p:pic>
      <p:pic>
        <p:nvPicPr>
          <p:cNvPr id="37897" name="Picture 20" descr="Red Squirrel RSPB Belvoir MAy 08 (DC)"/>
          <p:cNvPicPr>
            <a:picLocks noChangeAspect="1" noChangeArrowheads="1"/>
          </p:cNvPicPr>
          <p:nvPr/>
        </p:nvPicPr>
        <p:blipFill>
          <a:blip r:embed="rId10" cstate="screen"/>
          <a:srcRect/>
          <a:stretch>
            <a:fillRect/>
          </a:stretch>
        </p:blipFill>
        <p:spPr bwMode="auto">
          <a:xfrm>
            <a:off x="4287838" y="3422650"/>
            <a:ext cx="835025" cy="1374775"/>
          </a:xfrm>
          <a:prstGeom prst="rect">
            <a:avLst/>
          </a:prstGeom>
          <a:noFill/>
          <a:ln w="9525" algn="in">
            <a:solidFill>
              <a:srgbClr val="000000"/>
            </a:solidFill>
            <a:miter lim="800000"/>
            <a:headEnd/>
            <a:tailEnd/>
          </a:ln>
        </p:spPr>
      </p:pic>
      <p:pic>
        <p:nvPicPr>
          <p:cNvPr id="37898" name="Picture 21" descr="Red admiral on Buddleia"/>
          <p:cNvPicPr>
            <a:picLocks noChangeAspect="1" noChangeArrowheads="1"/>
          </p:cNvPicPr>
          <p:nvPr/>
        </p:nvPicPr>
        <p:blipFill>
          <a:blip r:embed="rId11" cstate="screen"/>
          <a:srcRect/>
          <a:stretch>
            <a:fillRect/>
          </a:stretch>
        </p:blipFill>
        <p:spPr bwMode="auto">
          <a:xfrm>
            <a:off x="1403350" y="1125538"/>
            <a:ext cx="1398588" cy="1217612"/>
          </a:xfrm>
          <a:prstGeom prst="rect">
            <a:avLst/>
          </a:prstGeom>
          <a:noFill/>
          <a:ln w="9525" algn="in">
            <a:solidFill>
              <a:srgbClr val="000000"/>
            </a:solidFill>
            <a:miter lim="800000"/>
            <a:headEnd/>
            <a:tailEnd/>
          </a:ln>
        </p:spPr>
      </p:pic>
      <p:pic>
        <p:nvPicPr>
          <p:cNvPr id="37899" name="Picture 6" descr="pptground.jpg"/>
          <p:cNvPicPr>
            <a:picLocks noChangeAspect="1"/>
          </p:cNvPicPr>
          <p:nvPr/>
        </p:nvPicPr>
        <p:blipFill>
          <a:blip r:embed="rId12" cstate="screen"/>
          <a:srcRect/>
          <a:stretch>
            <a:fillRect/>
          </a:stretch>
        </p:blipFill>
        <p:spPr bwMode="auto">
          <a:xfrm>
            <a:off x="0" y="5854700"/>
            <a:ext cx="9144000" cy="1030288"/>
          </a:xfrm>
          <a:prstGeom prst="rect">
            <a:avLst/>
          </a:prstGeom>
          <a:noFill/>
          <a:ln w="9525">
            <a:noFill/>
            <a:miter lim="800000"/>
            <a:headEnd/>
            <a:tailEnd/>
          </a:ln>
        </p:spPr>
      </p:pic>
      <p:sp>
        <p:nvSpPr>
          <p:cNvPr id="15"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lumMod val="75000"/>
                  </a:schemeClr>
                </a:solidFill>
                <a:effectLst/>
                <a:uLnTx/>
                <a:uFillTx/>
                <a:latin typeface="Comic Sans MS" pitchFamily="66" charset="0"/>
                <a:ea typeface="+mj-ea"/>
                <a:cs typeface="+mj-cs"/>
              </a:rPr>
              <a:t>Belvoir Park Forest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5" descr="pptground2.jpg"/>
          <p:cNvPicPr>
            <a:picLocks noChangeAspect="1"/>
          </p:cNvPicPr>
          <p:nvPr/>
        </p:nvPicPr>
        <p:blipFill>
          <a:blip r:embed="rId3" cstate="screen"/>
          <a:srcRect/>
          <a:stretch>
            <a:fillRect/>
          </a:stretch>
        </p:blipFill>
        <p:spPr bwMode="auto">
          <a:xfrm>
            <a:off x="0" y="4460875"/>
            <a:ext cx="9144000" cy="2397125"/>
          </a:xfrm>
          <a:prstGeom prst="rect">
            <a:avLst/>
          </a:prstGeom>
          <a:noFill/>
          <a:ln w="9525">
            <a:noFill/>
            <a:miter lim="800000"/>
            <a:headEnd/>
            <a:tailEnd/>
          </a:ln>
        </p:spPr>
      </p:pic>
      <p:pic>
        <p:nvPicPr>
          <p:cNvPr id="38915" name="Picture 18" descr="pptkingfisher.png"/>
          <p:cNvPicPr>
            <a:picLocks noChangeAspect="1"/>
          </p:cNvPicPr>
          <p:nvPr/>
        </p:nvPicPr>
        <p:blipFill>
          <a:blip r:embed="rId4" cstate="screen"/>
          <a:srcRect/>
          <a:stretch>
            <a:fillRect/>
          </a:stretch>
        </p:blipFill>
        <p:spPr bwMode="auto">
          <a:xfrm>
            <a:off x="0" y="333375"/>
            <a:ext cx="3743325" cy="4314825"/>
          </a:xfrm>
          <a:prstGeom prst="rect">
            <a:avLst/>
          </a:prstGeom>
          <a:noFill/>
          <a:ln w="9525">
            <a:noFill/>
            <a:miter lim="800000"/>
            <a:headEnd/>
            <a:tailEnd/>
          </a:ln>
        </p:spPr>
      </p:pic>
      <p:pic>
        <p:nvPicPr>
          <p:cNvPr id="38916" name="Picture 20" descr="pptLaganValley.png"/>
          <p:cNvPicPr>
            <a:picLocks noChangeAspect="1"/>
          </p:cNvPicPr>
          <p:nvPr/>
        </p:nvPicPr>
        <p:blipFill>
          <a:blip r:embed="rId5" cstate="screen"/>
          <a:srcRect/>
          <a:stretch>
            <a:fillRect/>
          </a:stretch>
        </p:blipFill>
        <p:spPr bwMode="auto">
          <a:xfrm>
            <a:off x="7164388" y="6219825"/>
            <a:ext cx="1714500" cy="638175"/>
          </a:xfrm>
          <a:prstGeom prst="rect">
            <a:avLst/>
          </a:prstGeom>
          <a:noFill/>
          <a:ln w="9525">
            <a:noFill/>
            <a:miter lim="800000"/>
            <a:headEnd/>
            <a:tailEnd/>
          </a:ln>
        </p:spPr>
      </p:pic>
      <p:sp>
        <p:nvSpPr>
          <p:cNvPr id="38917"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latin typeface="Tempus Sans ITC" pitchFamily="82" charset="0"/>
              </a:rPr>
              <a:t>www.laganvalleylearning.co.uk</a:t>
            </a:r>
          </a:p>
        </p:txBody>
      </p:sp>
      <p:pic>
        <p:nvPicPr>
          <p:cNvPr id="38918" name="Picture 22" descr="pptlaganscape.png"/>
          <p:cNvPicPr>
            <a:picLocks noChangeAspect="1"/>
          </p:cNvPicPr>
          <p:nvPr/>
        </p:nvPicPr>
        <p:blipFill>
          <a:blip r:embed="rId6" cstate="screen"/>
          <a:srcRect/>
          <a:stretch>
            <a:fillRect/>
          </a:stretch>
        </p:blipFill>
        <p:spPr bwMode="auto">
          <a:xfrm>
            <a:off x="7131050" y="188913"/>
            <a:ext cx="1731963" cy="647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D1E0F0"/>
            </a:gs>
            <a:gs pos="45000">
              <a:schemeClr val="tx1"/>
            </a:gs>
            <a:gs pos="75000">
              <a:schemeClr val="tx1"/>
            </a:gs>
          </a:gsLst>
          <a:lin ang="5400000" scaled="0"/>
          <a:tileRect/>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392"/>
            <a:ext cx="8229600" cy="1143000"/>
          </a:xfrm>
        </p:spPr>
        <p:txBody>
          <a:bodyPr/>
          <a:lstStyle/>
          <a:p>
            <a:pPr eaLnBrk="1" hangingPunct="1"/>
            <a:r>
              <a:rPr lang="en-GB" sz="3200" dirty="0" smtClean="0">
                <a:solidFill>
                  <a:schemeClr val="bg2">
                    <a:lumMod val="75000"/>
                  </a:schemeClr>
                </a:solidFill>
                <a:latin typeface="Comic Sans MS" pitchFamily="66" charset="0"/>
              </a:rPr>
              <a:t>The Hill Family</a:t>
            </a:r>
          </a:p>
        </p:txBody>
      </p:sp>
      <p:sp>
        <p:nvSpPr>
          <p:cNvPr id="15364" name="Rectangle 4"/>
          <p:cNvSpPr>
            <a:spLocks noChangeArrowheads="1"/>
          </p:cNvSpPr>
          <p:nvPr/>
        </p:nvSpPr>
        <p:spPr bwMode="auto">
          <a:xfrm>
            <a:off x="467543" y="4869160"/>
            <a:ext cx="8064897" cy="1015663"/>
          </a:xfrm>
          <a:prstGeom prst="rect">
            <a:avLst/>
          </a:prstGeom>
          <a:noFill/>
          <a:ln w="9525">
            <a:noFill/>
            <a:miter lim="800000"/>
            <a:headEnd/>
            <a:tailEnd/>
          </a:ln>
        </p:spPr>
        <p:txBody>
          <a:bodyPr wrap="square">
            <a:spAutoFit/>
          </a:bodyPr>
          <a:lstStyle/>
          <a:p>
            <a:pPr eaLnBrk="1" hangingPunct="1">
              <a:buFontTx/>
              <a:buNone/>
            </a:pPr>
            <a:r>
              <a:rPr lang="en-GB" sz="2000" dirty="0" smtClean="0">
                <a:solidFill>
                  <a:schemeClr val="bg2">
                    <a:lumMod val="75000"/>
                  </a:schemeClr>
                </a:solidFill>
                <a:latin typeface="Comic Sans MS" pitchFamily="66" charset="0"/>
              </a:rPr>
              <a:t>Belvoir Estate belonged to the Hill family, in the 1740's. Arthur Hill was the daughter of Anne Hill (Lady Middleton) and she wanted to build a house for her son.</a:t>
            </a:r>
          </a:p>
        </p:txBody>
      </p:sp>
      <p:pic>
        <p:nvPicPr>
          <p:cNvPr id="15365"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6" name="Picture 5" descr="belvoir2.jpg"/>
          <p:cNvPicPr>
            <a:picLocks noChangeAspect="1"/>
          </p:cNvPicPr>
          <p:nvPr/>
        </p:nvPicPr>
        <p:blipFill>
          <a:blip r:embed="rId4" cstate="screen"/>
          <a:stretch>
            <a:fillRect/>
          </a:stretch>
        </p:blipFill>
        <p:spPr>
          <a:xfrm>
            <a:off x="673596" y="1124744"/>
            <a:ext cx="4762500" cy="314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5" descr="belvoir dungannon 2"/>
          <p:cNvPicPr>
            <a:picLocks noChangeAspect="1" noChangeArrowheads="1"/>
          </p:cNvPicPr>
          <p:nvPr/>
        </p:nvPicPr>
        <p:blipFill>
          <a:blip r:embed="rId5" cstate="screen"/>
          <a:srcRect/>
          <a:stretch>
            <a:fillRect/>
          </a:stretch>
        </p:blipFill>
        <p:spPr bwMode="auto">
          <a:xfrm>
            <a:off x="6443589" y="1124744"/>
            <a:ext cx="2016843"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7412" name="Rectangle 3"/>
          <p:cNvSpPr>
            <a:spLocks noGrp="1" noChangeArrowheads="1"/>
          </p:cNvSpPr>
          <p:nvPr>
            <p:ph type="body" sz="half" idx="1"/>
          </p:nvPr>
        </p:nvSpPr>
        <p:spPr>
          <a:xfrm>
            <a:off x="143718" y="1051991"/>
            <a:ext cx="3132138" cy="3313113"/>
          </a:xfrm>
        </p:spPr>
        <p:txBody>
          <a:bodyPr/>
          <a:lstStyle/>
          <a:p>
            <a:pPr eaLnBrk="1" hangingPunct="1">
              <a:lnSpc>
                <a:spcPct val="90000"/>
              </a:lnSpc>
              <a:spcBef>
                <a:spcPts val="0"/>
              </a:spcBef>
              <a:buFontTx/>
              <a:buNone/>
            </a:pPr>
            <a:r>
              <a:rPr lang="en-GB" sz="2000" dirty="0" smtClean="0">
                <a:latin typeface="Comic Sans MS" pitchFamily="66" charset="0"/>
              </a:rPr>
              <a:t>	</a:t>
            </a:r>
            <a:r>
              <a:rPr lang="en-GB" sz="2000" dirty="0" smtClean="0">
                <a:solidFill>
                  <a:schemeClr val="bg2">
                    <a:lumMod val="75000"/>
                  </a:schemeClr>
                </a:solidFill>
                <a:latin typeface="Comic Sans MS" pitchFamily="66" charset="0"/>
              </a:rPr>
              <a:t>Work commenced building the house during the 1740s under the instruction of Lady Middleton (Arthur Hill’s mother). She gave the estate the name Belvoir.</a:t>
            </a:r>
          </a:p>
          <a:p>
            <a:pPr eaLnBrk="1" hangingPunct="1">
              <a:lnSpc>
                <a:spcPct val="90000"/>
              </a:lnSpc>
              <a:spcBef>
                <a:spcPts val="0"/>
              </a:spcBef>
              <a:buFontTx/>
              <a:buNone/>
            </a:pPr>
            <a:endParaRPr lang="en-GB" sz="2400" dirty="0" smtClean="0">
              <a:solidFill>
                <a:schemeClr val="bg2">
                  <a:lumMod val="75000"/>
                </a:schemeClr>
              </a:solidFill>
              <a:latin typeface="Comic Sans MS" pitchFamily="66" charset="0"/>
            </a:endParaRPr>
          </a:p>
        </p:txBody>
      </p:sp>
      <p:pic>
        <p:nvPicPr>
          <p:cNvPr id="17413" name="Picture 4"/>
          <p:cNvPicPr>
            <a:picLocks noGrp="1" noChangeAspect="1" noChangeArrowheads="1"/>
          </p:cNvPicPr>
          <p:nvPr>
            <p:ph sz="half" idx="2"/>
          </p:nvPr>
        </p:nvPicPr>
        <p:blipFill>
          <a:blip r:embed="rId4" cstate="screen"/>
          <a:srcRect/>
          <a:stretch>
            <a:fillRect/>
          </a:stretch>
        </p:blipFill>
        <p:spPr>
          <a:xfrm>
            <a:off x="3635375" y="1164258"/>
            <a:ext cx="4897438" cy="3344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109" name="Rectangle 5"/>
          <p:cNvSpPr>
            <a:spLocks noChangeArrowheads="1"/>
          </p:cNvSpPr>
          <p:nvPr/>
        </p:nvSpPr>
        <p:spPr bwMode="auto">
          <a:xfrm>
            <a:off x="467544" y="3717032"/>
            <a:ext cx="2880247" cy="1323439"/>
          </a:xfrm>
          <a:prstGeom prst="rect">
            <a:avLst/>
          </a:prstGeom>
          <a:noFill/>
          <a:ln w="9525">
            <a:noFill/>
            <a:miter lim="800000"/>
            <a:headEnd/>
            <a:tailEnd/>
          </a:ln>
        </p:spPr>
        <p:txBody>
          <a:bodyPr wrap="square">
            <a:spAutoFit/>
          </a:bodyPr>
          <a:lstStyle/>
          <a:p>
            <a:r>
              <a:rPr lang="en-GB" sz="2000" dirty="0">
                <a:solidFill>
                  <a:schemeClr val="bg2">
                    <a:lumMod val="75000"/>
                  </a:schemeClr>
                </a:solidFill>
                <a:latin typeface="Comic Sans MS" pitchFamily="66" charset="0"/>
              </a:rPr>
              <a:t>Belvoir could mean ‘beautiful view’ – </a:t>
            </a:r>
            <a:r>
              <a:rPr lang="en-GB" sz="2000" dirty="0">
                <a:solidFill>
                  <a:schemeClr val="accent2">
                    <a:lumMod val="75000"/>
                  </a:schemeClr>
                </a:solidFill>
                <a:latin typeface="Comic Sans MS" pitchFamily="66" charset="0"/>
              </a:rPr>
              <a:t>‘belle </a:t>
            </a:r>
            <a:r>
              <a:rPr lang="en-GB" sz="2000" dirty="0" err="1">
                <a:solidFill>
                  <a:schemeClr val="accent2">
                    <a:lumMod val="75000"/>
                  </a:schemeClr>
                </a:solidFill>
                <a:latin typeface="Comic Sans MS" pitchFamily="66" charset="0"/>
              </a:rPr>
              <a:t>voir</a:t>
            </a:r>
            <a:r>
              <a:rPr lang="en-GB" sz="2000" dirty="0">
                <a:solidFill>
                  <a:schemeClr val="accent2">
                    <a:lumMod val="75000"/>
                  </a:schemeClr>
                </a:solidFill>
                <a:latin typeface="Comic Sans MS" pitchFamily="66" charset="0"/>
              </a:rPr>
              <a:t>’</a:t>
            </a:r>
            <a:r>
              <a:rPr lang="en-GB" sz="2000" dirty="0">
                <a:solidFill>
                  <a:schemeClr val="bg2">
                    <a:lumMod val="75000"/>
                  </a:schemeClr>
                </a:solidFill>
                <a:latin typeface="Comic Sans MS" pitchFamily="66" charset="0"/>
              </a:rPr>
              <a:t> in French</a:t>
            </a:r>
          </a:p>
          <a:p>
            <a:endParaRPr lang="en-GB" sz="2000" dirty="0">
              <a:solidFill>
                <a:schemeClr val="bg2">
                  <a:lumMod val="75000"/>
                </a:schemeClr>
              </a:solidFill>
              <a:latin typeface="Comic Sans MS" pitchFamily="66" charset="0"/>
            </a:endParaRPr>
          </a:p>
        </p:txBody>
      </p:sp>
      <p:sp>
        <p:nvSpPr>
          <p:cNvPr id="47110" name="Rectangle 6"/>
          <p:cNvSpPr>
            <a:spLocks noChangeArrowheads="1"/>
          </p:cNvSpPr>
          <p:nvPr/>
        </p:nvSpPr>
        <p:spPr bwMode="auto">
          <a:xfrm>
            <a:off x="539626" y="4933280"/>
            <a:ext cx="8424862" cy="1016000"/>
          </a:xfrm>
          <a:prstGeom prst="rect">
            <a:avLst/>
          </a:prstGeom>
          <a:noFill/>
          <a:ln w="9525">
            <a:noFill/>
            <a:miter lim="800000"/>
            <a:headEnd/>
            <a:tailEnd/>
          </a:ln>
        </p:spPr>
        <p:txBody>
          <a:bodyPr>
            <a:spAutoFit/>
          </a:bodyPr>
          <a:lstStyle/>
          <a:p>
            <a:r>
              <a:rPr lang="en-GB" sz="2000" dirty="0">
                <a:solidFill>
                  <a:schemeClr val="bg2">
                    <a:lumMod val="75000"/>
                  </a:schemeClr>
                </a:solidFill>
                <a:latin typeface="Comic Sans MS" pitchFamily="66" charset="0"/>
              </a:rPr>
              <a:t>Or she may have called it ‘Belvoir’ because she had spent many happy childhood days at Belvoir Castle, near Grantham in England (see photo above).</a:t>
            </a:r>
          </a:p>
        </p:txBody>
      </p:sp>
      <p:sp>
        <p:nvSpPr>
          <p:cNvPr id="9" name="Rectangle 2"/>
          <p:cNvSpPr>
            <a:spLocks noGrp="1" noChangeArrowheads="1"/>
          </p:cNvSpPr>
          <p:nvPr>
            <p:ph type="title"/>
          </p:nvPr>
        </p:nvSpPr>
        <p:spPr>
          <a:xfrm>
            <a:off x="457200" y="-99392"/>
            <a:ext cx="8229600" cy="1143000"/>
          </a:xfrm>
        </p:spPr>
        <p:txBody>
          <a:bodyPr/>
          <a:lstStyle/>
          <a:p>
            <a:pPr eaLnBrk="1" hangingPunct="1"/>
            <a:r>
              <a:rPr lang="en-GB" sz="3200" dirty="0" smtClean="0">
                <a:solidFill>
                  <a:schemeClr val="bg2">
                    <a:lumMod val="75000"/>
                  </a:schemeClr>
                </a:solidFill>
                <a:latin typeface="Comic Sans MS" pitchFamily="66" charset="0"/>
              </a:rPr>
              <a:t>The House’s Name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8435" name="Rectangle 2"/>
          <p:cNvSpPr>
            <a:spLocks noChangeArrowheads="1"/>
          </p:cNvSpPr>
          <p:nvPr/>
        </p:nvSpPr>
        <p:spPr bwMode="auto">
          <a:xfrm>
            <a:off x="6012160" y="980728"/>
            <a:ext cx="2664296" cy="1440160"/>
          </a:xfrm>
          <a:prstGeom prst="rect">
            <a:avLst/>
          </a:prstGeom>
          <a:noFill/>
          <a:ln w="9525">
            <a:noFill/>
            <a:miter lim="800000"/>
            <a:headEnd/>
            <a:tailEnd/>
          </a:ln>
        </p:spPr>
        <p:txBody>
          <a:bodyPr wrap="square">
            <a:spAutoFit/>
          </a:bodyPr>
          <a:lstStyle/>
          <a:p>
            <a:pPr algn="r"/>
            <a:r>
              <a:rPr lang="en-GB" sz="2000" dirty="0">
                <a:solidFill>
                  <a:schemeClr val="bg2">
                    <a:lumMod val="75000"/>
                  </a:schemeClr>
                </a:solidFill>
                <a:latin typeface="Comic Sans MS" pitchFamily="66" charset="0"/>
              </a:rPr>
              <a:t>The house was built where the car park is now.</a:t>
            </a:r>
          </a:p>
          <a:p>
            <a:pPr algn="r"/>
            <a:endParaRPr lang="en-GB" sz="2400" b="1" dirty="0">
              <a:solidFill>
                <a:schemeClr val="bg2">
                  <a:lumMod val="75000"/>
                </a:schemeClr>
              </a:solidFill>
              <a:latin typeface="Comic Sans MS" pitchFamily="66" charset="0"/>
            </a:endParaRPr>
          </a:p>
        </p:txBody>
      </p:sp>
      <p:pic>
        <p:nvPicPr>
          <p:cNvPr id="6" name="Picture 5" descr="belv5.jpg"/>
          <p:cNvPicPr>
            <a:picLocks noChangeAspect="1"/>
          </p:cNvPicPr>
          <p:nvPr/>
        </p:nvPicPr>
        <p:blipFill>
          <a:blip r:embed="rId4" cstate="screen"/>
          <a:stretch>
            <a:fillRect/>
          </a:stretch>
        </p:blipFill>
        <p:spPr>
          <a:xfrm>
            <a:off x="611560" y="1124744"/>
            <a:ext cx="5328592" cy="3943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2"/>
          <p:cNvSpPr>
            <a:spLocks noGrp="1" noChangeArrowheads="1"/>
          </p:cNvSpPr>
          <p:nvPr>
            <p:ph type="title"/>
          </p:nvPr>
        </p:nvSpPr>
        <p:spPr>
          <a:xfrm>
            <a:off x="457200" y="-99392"/>
            <a:ext cx="8229600" cy="1143000"/>
          </a:xfrm>
        </p:spPr>
        <p:txBody>
          <a:bodyPr/>
          <a:lstStyle/>
          <a:p>
            <a:pPr eaLnBrk="1" hangingPunct="1"/>
            <a:r>
              <a:rPr lang="en-GB" sz="3200" dirty="0" smtClean="0">
                <a:solidFill>
                  <a:schemeClr val="bg2">
                    <a:lumMod val="75000"/>
                  </a:schemeClr>
                </a:solidFill>
                <a:latin typeface="Comic Sans MS" pitchFamily="66" charset="0"/>
              </a:rPr>
              <a:t>Where was the house?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9459" name="Rectangle 2"/>
          <p:cNvSpPr>
            <a:spLocks noGrp="1" noChangeArrowheads="1"/>
          </p:cNvSpPr>
          <p:nvPr>
            <p:ph type="title"/>
          </p:nvPr>
        </p:nvSpPr>
        <p:spPr>
          <a:xfrm>
            <a:off x="5856486" y="-459407"/>
            <a:ext cx="2747962" cy="2808287"/>
          </a:xfrm>
        </p:spPr>
        <p:txBody>
          <a:bodyPr/>
          <a:lstStyle/>
          <a:p>
            <a:pPr algn="r" eaLnBrk="1" hangingPunct="1"/>
            <a:r>
              <a:rPr lang="en-GB" sz="2000" dirty="0" smtClean="0">
                <a:solidFill>
                  <a:srgbClr val="002060"/>
                </a:solidFill>
                <a:latin typeface="Comic Sans MS" pitchFamily="66" charset="0"/>
              </a:rPr>
              <a:t>These photos show  the original halls and stairway. </a:t>
            </a:r>
            <a:endParaRPr lang="en-US" sz="2000" dirty="0" smtClean="0">
              <a:solidFill>
                <a:srgbClr val="002060"/>
              </a:solidFill>
              <a:latin typeface="Comic Sans MS" pitchFamily="66" charset="0"/>
            </a:endParaRPr>
          </a:p>
        </p:txBody>
      </p:sp>
      <p:pic>
        <p:nvPicPr>
          <p:cNvPr id="7" name="Picture 6" descr="belv6.jpg"/>
          <p:cNvPicPr>
            <a:picLocks noChangeAspect="1"/>
          </p:cNvPicPr>
          <p:nvPr/>
        </p:nvPicPr>
        <p:blipFill>
          <a:blip r:embed="rId4" cstate="screen"/>
          <a:stretch>
            <a:fillRect/>
          </a:stretch>
        </p:blipFill>
        <p:spPr>
          <a:xfrm>
            <a:off x="3769940" y="2060848"/>
            <a:ext cx="4762500" cy="37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04" name="Picture 4"/>
          <p:cNvPicPr>
            <a:picLocks noChangeAspect="1" noChangeArrowheads="1"/>
          </p:cNvPicPr>
          <p:nvPr/>
        </p:nvPicPr>
        <p:blipFill>
          <a:blip r:embed="rId5" cstate="screen"/>
          <a:srcRect l="4585" r="2589"/>
          <a:stretch>
            <a:fillRect/>
          </a:stretch>
        </p:blipFill>
        <p:spPr bwMode="auto">
          <a:xfrm rot="-5400000">
            <a:off x="1578471" y="-284609"/>
            <a:ext cx="2960688" cy="4754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noChangeArrowheads="1"/>
          </p:cNvSpPr>
          <p:nvPr/>
        </p:nvSpPr>
        <p:spPr bwMode="auto">
          <a:xfrm>
            <a:off x="539552" y="3789040"/>
            <a:ext cx="2952328" cy="2808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chemeClr val="accent2">
                    <a:lumMod val="75000"/>
                  </a:schemeClr>
                </a:solidFill>
                <a:effectLst/>
                <a:uLnTx/>
                <a:uFillTx/>
                <a:latin typeface="Comic Sans MS" pitchFamily="66" charset="0"/>
                <a:ea typeface="+mj-ea"/>
                <a:cs typeface="+mj-cs"/>
              </a:rPr>
              <a:t>What  differences are there between this house and your own? </a:t>
            </a:r>
            <a:endParaRPr kumimoji="0" lang="en-US" sz="2000" b="0" i="0" u="none" strike="noStrike" kern="0" cap="none" spc="0" normalizeH="0" baseline="0" noProof="0" dirty="0" smtClean="0">
              <a:ln>
                <a:noFill/>
              </a:ln>
              <a:solidFill>
                <a:schemeClr val="accent2">
                  <a:lumMod val="75000"/>
                </a:schemeClr>
              </a:solidFill>
              <a:effectLst/>
              <a:uLnTx/>
              <a:uFillTx/>
              <a:latin typeface="Comic Sans MS" pitchFamily="66" charset="0"/>
              <a:ea typeface="+mj-ea"/>
              <a:cs typeface="+mj-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0483" name="Rectangle 2"/>
          <p:cNvSpPr>
            <a:spLocks noChangeArrowheads="1"/>
          </p:cNvSpPr>
          <p:nvPr/>
        </p:nvSpPr>
        <p:spPr bwMode="auto">
          <a:xfrm>
            <a:off x="467544" y="404664"/>
            <a:ext cx="3096344" cy="1631216"/>
          </a:xfrm>
          <a:prstGeom prst="rect">
            <a:avLst/>
          </a:prstGeom>
          <a:noFill/>
          <a:ln w="9525">
            <a:noFill/>
            <a:miter lim="800000"/>
            <a:headEnd/>
            <a:tailEnd/>
          </a:ln>
        </p:spPr>
        <p:txBody>
          <a:bodyPr wrap="square" anchor="ctr">
            <a:spAutoFit/>
          </a:bodyPr>
          <a:lstStyle/>
          <a:p>
            <a:r>
              <a:rPr lang="en-US" sz="2000" dirty="0">
                <a:solidFill>
                  <a:schemeClr val="bg2">
                    <a:lumMod val="75000"/>
                  </a:schemeClr>
                </a:solidFill>
                <a:latin typeface="Comic Sans MS" pitchFamily="66" charset="0"/>
              </a:rPr>
              <a:t>This was where the family and their guests went to relax after they had finished dinner at night.</a:t>
            </a:r>
          </a:p>
        </p:txBody>
      </p:sp>
      <p:pic>
        <p:nvPicPr>
          <p:cNvPr id="20484" name="Picture 3"/>
          <p:cNvPicPr>
            <a:picLocks noChangeAspect="1" noChangeArrowheads="1"/>
          </p:cNvPicPr>
          <p:nvPr/>
        </p:nvPicPr>
        <p:blipFill>
          <a:blip r:embed="rId4" cstate="screen"/>
          <a:srcRect l="4480" t="937" r="5804"/>
          <a:stretch>
            <a:fillRect/>
          </a:stretch>
        </p:blipFill>
        <p:spPr bwMode="auto">
          <a:xfrm rot="-5400000">
            <a:off x="1227733" y="1876152"/>
            <a:ext cx="3303587" cy="4537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6" name="Rectangle 5"/>
          <p:cNvSpPr>
            <a:spLocks noChangeArrowheads="1"/>
          </p:cNvSpPr>
          <p:nvPr/>
        </p:nvSpPr>
        <p:spPr bwMode="auto">
          <a:xfrm>
            <a:off x="5724723" y="4221088"/>
            <a:ext cx="2879725" cy="2369880"/>
          </a:xfrm>
          <a:prstGeom prst="rect">
            <a:avLst/>
          </a:prstGeom>
          <a:noFill/>
          <a:ln w="9525">
            <a:noFill/>
            <a:miter lim="800000"/>
            <a:headEnd/>
            <a:tailEnd/>
          </a:ln>
        </p:spPr>
        <p:txBody>
          <a:bodyPr anchor="ctr">
            <a:spAutoFit/>
          </a:bodyPr>
          <a:lstStyle/>
          <a:p>
            <a:pPr algn="r"/>
            <a:r>
              <a:rPr lang="en-US" sz="2000" dirty="0">
                <a:solidFill>
                  <a:schemeClr val="accent2">
                    <a:lumMod val="75000"/>
                  </a:schemeClr>
                </a:solidFill>
                <a:latin typeface="Comic Sans MS" pitchFamily="66" charset="0"/>
              </a:rPr>
              <a:t>How do you think they spent their free time</a:t>
            </a:r>
            <a:r>
              <a:rPr lang="en-US" sz="2000" dirty="0" smtClean="0">
                <a:solidFill>
                  <a:schemeClr val="accent2">
                    <a:lumMod val="75000"/>
                  </a:schemeClr>
                </a:solidFill>
                <a:latin typeface="Comic Sans MS" pitchFamily="66" charset="0"/>
              </a:rPr>
              <a:t>?</a:t>
            </a:r>
          </a:p>
          <a:p>
            <a:pPr algn="r"/>
            <a:endParaRPr lang="en-US" sz="2000" dirty="0" smtClean="0">
              <a:solidFill>
                <a:schemeClr val="accent2">
                  <a:lumMod val="75000"/>
                </a:schemeClr>
              </a:solidFill>
              <a:latin typeface="Comic Sans MS" pitchFamily="66" charset="0"/>
            </a:endParaRPr>
          </a:p>
          <a:p>
            <a:pPr algn="r"/>
            <a:r>
              <a:rPr lang="en-US" sz="2000" dirty="0" smtClean="0">
                <a:solidFill>
                  <a:schemeClr val="accent2">
                    <a:lumMod val="75000"/>
                  </a:schemeClr>
                </a:solidFill>
                <a:latin typeface="Comic Sans MS" pitchFamily="66" charset="0"/>
              </a:rPr>
              <a:t> </a:t>
            </a:r>
            <a:r>
              <a:rPr lang="en-US" sz="2000" dirty="0">
                <a:solidFill>
                  <a:schemeClr val="accent2">
                    <a:lumMod val="75000"/>
                  </a:schemeClr>
                </a:solidFill>
                <a:latin typeface="Comic Sans MS" pitchFamily="66" charset="0"/>
              </a:rPr>
              <a:t>What do you think they did to relax?</a:t>
            </a:r>
          </a:p>
          <a:p>
            <a:pPr algn="ctr"/>
            <a:endParaRPr lang="en-US" sz="2400" dirty="0">
              <a:latin typeface="Comic Sans MS" pitchFamily="66" charset="0"/>
            </a:endParaRPr>
          </a:p>
          <a:p>
            <a:pPr algn="ctr"/>
            <a:endParaRPr lang="en-US" sz="2400" dirty="0">
              <a:latin typeface="Comic Sans MS" pitchFamily="66" charset="0"/>
            </a:endParaRPr>
          </a:p>
        </p:txBody>
      </p:sp>
      <p:pic>
        <p:nvPicPr>
          <p:cNvPr id="7" name="Picture 6" descr="belv7.jpg"/>
          <p:cNvPicPr>
            <a:picLocks noChangeAspect="1"/>
          </p:cNvPicPr>
          <p:nvPr/>
        </p:nvPicPr>
        <p:blipFill>
          <a:blip r:embed="rId5" cstate="screen"/>
          <a:stretch>
            <a:fillRect/>
          </a:stretch>
        </p:blipFill>
        <p:spPr>
          <a:xfrm>
            <a:off x="3769940" y="548680"/>
            <a:ext cx="4762500" cy="295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1507" name="Rectangle 2"/>
          <p:cNvSpPr>
            <a:spLocks noGrp="1" noChangeArrowheads="1"/>
          </p:cNvSpPr>
          <p:nvPr>
            <p:ph type="body" idx="1"/>
          </p:nvPr>
        </p:nvSpPr>
        <p:spPr>
          <a:xfrm>
            <a:off x="179512" y="476672"/>
            <a:ext cx="3672408" cy="3096344"/>
          </a:xfrm>
        </p:spPr>
        <p:txBody>
          <a:bodyPr/>
          <a:lstStyle/>
          <a:p>
            <a:pPr eaLnBrk="1" hangingPunct="1">
              <a:lnSpc>
                <a:spcPct val="90000"/>
              </a:lnSpc>
              <a:buFontTx/>
              <a:buNone/>
            </a:pPr>
            <a:r>
              <a:rPr lang="en-GB" sz="2200" dirty="0" smtClean="0">
                <a:latin typeface="Comic Sans MS" pitchFamily="66" charset="0"/>
              </a:rPr>
              <a:t>	</a:t>
            </a:r>
            <a:r>
              <a:rPr lang="en-GB" sz="2000" dirty="0" smtClean="0">
                <a:solidFill>
                  <a:schemeClr val="bg2"/>
                </a:solidFill>
                <a:latin typeface="Comic Sans MS" pitchFamily="66" charset="0"/>
              </a:rPr>
              <a:t>Belvoir Estate would have grown a lot of their own food in greenhouses. It was here that the first glasshouse in Belfast was built in 1757.</a:t>
            </a:r>
            <a:endParaRPr lang="en-US" sz="2000" dirty="0" smtClean="0">
              <a:solidFill>
                <a:schemeClr val="bg2"/>
              </a:solidFill>
              <a:latin typeface="Comic Sans MS" pitchFamily="66" charset="0"/>
            </a:endParaRPr>
          </a:p>
        </p:txBody>
      </p:sp>
      <p:pic>
        <p:nvPicPr>
          <p:cNvPr id="55299" name="Picture 3"/>
          <p:cNvPicPr>
            <a:picLocks noChangeAspect="1" noChangeArrowheads="1"/>
          </p:cNvPicPr>
          <p:nvPr/>
        </p:nvPicPr>
        <p:blipFill>
          <a:blip r:embed="rId4" cstate="screen"/>
          <a:stretch>
            <a:fillRect/>
          </a:stretch>
        </p:blipFill>
        <p:spPr bwMode="auto">
          <a:xfrm>
            <a:off x="683568" y="2777472"/>
            <a:ext cx="5184576" cy="3027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300" name="Picture 4"/>
          <p:cNvPicPr>
            <a:picLocks noChangeAspect="1" noChangeArrowheads="1"/>
          </p:cNvPicPr>
          <p:nvPr/>
        </p:nvPicPr>
        <p:blipFill>
          <a:blip r:embed="rId5" cstate="screen"/>
          <a:stretch>
            <a:fillRect/>
          </a:stretch>
        </p:blipFill>
        <p:spPr bwMode="auto">
          <a:xfrm>
            <a:off x="4211960" y="552200"/>
            <a:ext cx="4290045" cy="2588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10" name="Rectangle 5"/>
          <p:cNvSpPr>
            <a:spLocks noChangeArrowheads="1"/>
          </p:cNvSpPr>
          <p:nvPr/>
        </p:nvSpPr>
        <p:spPr bwMode="auto">
          <a:xfrm>
            <a:off x="6156176" y="4148510"/>
            <a:ext cx="2446933" cy="2448842"/>
          </a:xfrm>
          <a:prstGeom prst="rect">
            <a:avLst/>
          </a:prstGeom>
          <a:noFill/>
          <a:ln w="9525">
            <a:noFill/>
            <a:miter lim="800000"/>
            <a:headEnd/>
            <a:tailEnd/>
          </a:ln>
        </p:spPr>
        <p:txBody>
          <a:bodyPr anchor="ctr"/>
          <a:lstStyle/>
          <a:p>
            <a:pPr algn="r"/>
            <a:r>
              <a:rPr lang="en-GB" sz="2000" dirty="0">
                <a:solidFill>
                  <a:schemeClr val="accent2">
                    <a:lumMod val="75000"/>
                  </a:schemeClr>
                </a:solidFill>
                <a:latin typeface="Comic Sans MS" pitchFamily="66" charset="0"/>
              </a:rPr>
              <a:t>What kinds of food would they have grown?</a:t>
            </a:r>
            <a:endParaRPr lang="en-US" sz="2000" dirty="0">
              <a:solidFill>
                <a:schemeClr val="accent2">
                  <a:lumMod val="75000"/>
                </a:schemeClr>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57346" name="Rectangle 2"/>
          <p:cNvSpPr>
            <a:spLocks noGrp="1" noChangeArrowheads="1"/>
          </p:cNvSpPr>
          <p:nvPr>
            <p:ph type="title"/>
          </p:nvPr>
        </p:nvSpPr>
        <p:spPr>
          <a:xfrm>
            <a:off x="456456" y="3730575"/>
            <a:ext cx="2819400" cy="3298825"/>
          </a:xfrm>
        </p:spPr>
        <p:txBody>
          <a:bodyPr/>
          <a:lstStyle/>
          <a:p>
            <a:pPr algn="l" eaLnBrk="1" hangingPunct="1"/>
            <a:r>
              <a:rPr lang="en-GB" sz="2000" dirty="0" smtClean="0">
                <a:solidFill>
                  <a:schemeClr val="bg2">
                    <a:lumMod val="75000"/>
                  </a:schemeClr>
                </a:solidFill>
                <a:latin typeface="Comic Sans MS" pitchFamily="66" charset="0"/>
              </a:rPr>
              <a:t>There was also a pond filled with fish, but these were NOT for eating! </a:t>
            </a:r>
            <a:endParaRPr lang="en-US" sz="2000" dirty="0" smtClean="0">
              <a:solidFill>
                <a:schemeClr val="bg2">
                  <a:lumMod val="75000"/>
                </a:schemeClr>
              </a:solidFill>
              <a:latin typeface="Comic Sans MS" pitchFamily="66" charset="0"/>
            </a:endParaRPr>
          </a:p>
        </p:txBody>
      </p:sp>
      <p:pic>
        <p:nvPicPr>
          <p:cNvPr id="57347" name="Picture 3"/>
          <p:cNvPicPr>
            <a:picLocks noChangeAspect="1" noChangeArrowheads="1"/>
          </p:cNvPicPr>
          <p:nvPr/>
        </p:nvPicPr>
        <p:blipFill>
          <a:blip r:embed="rId4" cstate="screen"/>
          <a:stretch>
            <a:fillRect/>
          </a:stretch>
        </p:blipFill>
        <p:spPr bwMode="auto">
          <a:xfrm>
            <a:off x="3491880" y="3140968"/>
            <a:ext cx="5046016"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348" name="Picture 4" descr="MC900441780[2]"/>
          <p:cNvPicPr>
            <a:picLocks noChangeAspect="1" noChangeArrowheads="1"/>
          </p:cNvPicPr>
          <p:nvPr/>
        </p:nvPicPr>
        <p:blipFill>
          <a:blip r:embed="rId5" cstate="screen"/>
          <a:srcRect/>
          <a:stretch>
            <a:fillRect/>
          </a:stretch>
        </p:blipFill>
        <p:spPr bwMode="auto">
          <a:xfrm>
            <a:off x="467544" y="476672"/>
            <a:ext cx="1657350" cy="1657350"/>
          </a:xfrm>
          <a:prstGeom prst="rect">
            <a:avLst/>
          </a:prstGeom>
          <a:noFill/>
          <a:ln w="9525">
            <a:noFill/>
            <a:miter lim="800000"/>
            <a:headEnd/>
            <a:tailEnd/>
          </a:ln>
        </p:spPr>
      </p:pic>
      <p:pic>
        <p:nvPicPr>
          <p:cNvPr id="57349" name="Picture 5" descr="dglxasset[2]"/>
          <p:cNvPicPr>
            <a:picLocks noChangeAspect="1" noChangeArrowheads="1"/>
          </p:cNvPicPr>
          <p:nvPr/>
        </p:nvPicPr>
        <p:blipFill>
          <a:blip r:embed="rId6" cstate="screen"/>
          <a:srcRect/>
          <a:stretch>
            <a:fillRect/>
          </a:stretch>
        </p:blipFill>
        <p:spPr bwMode="auto">
          <a:xfrm>
            <a:off x="2051720" y="0"/>
            <a:ext cx="1603375" cy="1944687"/>
          </a:xfrm>
          <a:prstGeom prst="rect">
            <a:avLst/>
          </a:prstGeom>
          <a:noFill/>
          <a:ln w="9525">
            <a:noFill/>
            <a:miter lim="800000"/>
            <a:headEnd/>
            <a:tailEnd/>
          </a:ln>
        </p:spPr>
      </p:pic>
      <p:pic>
        <p:nvPicPr>
          <p:cNvPr id="57350" name="Picture 6" descr="dglxasset[2]"/>
          <p:cNvPicPr>
            <a:picLocks noChangeAspect="1" noChangeArrowheads="1"/>
          </p:cNvPicPr>
          <p:nvPr/>
        </p:nvPicPr>
        <p:blipFill>
          <a:blip r:embed="rId7" cstate="screen"/>
          <a:srcRect/>
          <a:stretch>
            <a:fillRect/>
          </a:stretch>
        </p:blipFill>
        <p:spPr bwMode="auto">
          <a:xfrm>
            <a:off x="5868144" y="1052736"/>
            <a:ext cx="1835150" cy="1712912"/>
          </a:xfrm>
          <a:prstGeom prst="rect">
            <a:avLst/>
          </a:prstGeom>
          <a:noFill/>
          <a:ln w="9525">
            <a:noFill/>
            <a:miter lim="800000"/>
            <a:headEnd/>
            <a:tailEnd/>
          </a:ln>
        </p:spPr>
      </p:pic>
      <p:pic>
        <p:nvPicPr>
          <p:cNvPr id="57351" name="Picture 7" descr="dglxasset[3]"/>
          <p:cNvPicPr>
            <a:picLocks noChangeAspect="1" noChangeArrowheads="1"/>
          </p:cNvPicPr>
          <p:nvPr/>
        </p:nvPicPr>
        <p:blipFill>
          <a:blip r:embed="rId8" cstate="screen"/>
          <a:srcRect/>
          <a:stretch>
            <a:fillRect/>
          </a:stretch>
        </p:blipFill>
        <p:spPr bwMode="auto">
          <a:xfrm>
            <a:off x="3491880" y="260648"/>
            <a:ext cx="1951037" cy="2441575"/>
          </a:xfrm>
          <a:prstGeom prst="rect">
            <a:avLst/>
          </a:prstGeom>
          <a:noFill/>
          <a:ln w="9525">
            <a:noFill/>
            <a:miter lim="800000"/>
            <a:headEnd/>
            <a:tailEnd/>
          </a:ln>
        </p:spPr>
      </p:pic>
      <p:pic>
        <p:nvPicPr>
          <p:cNvPr id="57352" name="Picture 8" descr="dglxasset[3]"/>
          <p:cNvPicPr>
            <a:picLocks noChangeAspect="1" noChangeArrowheads="1"/>
          </p:cNvPicPr>
          <p:nvPr/>
        </p:nvPicPr>
        <p:blipFill>
          <a:blip r:embed="rId9" cstate="screen"/>
          <a:srcRect/>
          <a:stretch>
            <a:fillRect/>
          </a:stretch>
        </p:blipFill>
        <p:spPr bwMode="auto">
          <a:xfrm>
            <a:off x="539552" y="1916832"/>
            <a:ext cx="1800225" cy="1185862"/>
          </a:xfrm>
          <a:prstGeom prst="rect">
            <a:avLst/>
          </a:prstGeom>
          <a:noFill/>
          <a:ln w="9525">
            <a:noFill/>
            <a:miter lim="800000"/>
            <a:headEnd/>
            <a:tailEnd/>
          </a:ln>
        </p:spPr>
      </p:pic>
      <p:pic>
        <p:nvPicPr>
          <p:cNvPr id="57353" name="Picture 9" descr="dglxasset[5]"/>
          <p:cNvPicPr>
            <a:picLocks noChangeAspect="1" noChangeArrowheads="1"/>
          </p:cNvPicPr>
          <p:nvPr/>
        </p:nvPicPr>
        <p:blipFill>
          <a:blip r:embed="rId10" cstate="screen"/>
          <a:srcRect/>
          <a:stretch>
            <a:fillRect/>
          </a:stretch>
        </p:blipFill>
        <p:spPr bwMode="auto">
          <a:xfrm>
            <a:off x="1475656" y="1124744"/>
            <a:ext cx="2663825" cy="2092325"/>
          </a:xfrm>
          <a:prstGeom prst="rect">
            <a:avLst/>
          </a:prstGeom>
          <a:noFill/>
          <a:ln w="9525">
            <a:noFill/>
            <a:miter lim="800000"/>
            <a:headEnd/>
            <a:tailEnd/>
          </a:ln>
        </p:spPr>
      </p:pic>
      <p:pic>
        <p:nvPicPr>
          <p:cNvPr id="57355" name="Picture 11" descr="dglxasset[3]"/>
          <p:cNvPicPr>
            <a:picLocks noChangeAspect="1" noChangeArrowheads="1"/>
          </p:cNvPicPr>
          <p:nvPr/>
        </p:nvPicPr>
        <p:blipFill>
          <a:blip r:embed="rId11" cstate="screen"/>
          <a:srcRect/>
          <a:stretch>
            <a:fillRect/>
          </a:stretch>
        </p:blipFill>
        <p:spPr bwMode="auto">
          <a:xfrm>
            <a:off x="4067944" y="1916832"/>
            <a:ext cx="2303463" cy="1257300"/>
          </a:xfrm>
          <a:prstGeom prst="rect">
            <a:avLst/>
          </a:prstGeom>
          <a:noFill/>
          <a:ln w="9525">
            <a:noFill/>
            <a:miter lim="800000"/>
            <a:headEnd/>
            <a:tailEnd/>
          </a:ln>
        </p:spPr>
      </p:pic>
      <p:pic>
        <p:nvPicPr>
          <p:cNvPr id="57356" name="Picture 12" descr="dglxasset[4]"/>
          <p:cNvPicPr>
            <a:picLocks noChangeAspect="1" noChangeArrowheads="1"/>
          </p:cNvPicPr>
          <p:nvPr/>
        </p:nvPicPr>
        <p:blipFill>
          <a:blip r:embed="rId12" cstate="screen"/>
          <a:srcRect/>
          <a:stretch>
            <a:fillRect/>
          </a:stretch>
        </p:blipFill>
        <p:spPr bwMode="auto">
          <a:xfrm>
            <a:off x="6588224" y="0"/>
            <a:ext cx="1746250" cy="1914525"/>
          </a:xfrm>
          <a:prstGeom prst="rect">
            <a:avLst/>
          </a:prstGeom>
          <a:noFill/>
          <a:ln w="9525">
            <a:noFill/>
            <a:miter lim="800000"/>
            <a:headEnd/>
            <a:tailEnd/>
          </a:ln>
        </p:spPr>
      </p:pic>
      <p:pic>
        <p:nvPicPr>
          <p:cNvPr id="57357" name="Picture 13" descr="dglxasset[5]"/>
          <p:cNvPicPr>
            <a:picLocks noChangeAspect="1" noChangeArrowheads="1"/>
          </p:cNvPicPr>
          <p:nvPr/>
        </p:nvPicPr>
        <p:blipFill>
          <a:blip r:embed="rId13" cstate="screen"/>
          <a:srcRect/>
          <a:stretch>
            <a:fillRect/>
          </a:stretch>
        </p:blipFill>
        <p:spPr bwMode="auto">
          <a:xfrm>
            <a:off x="6876256" y="1700808"/>
            <a:ext cx="1651000" cy="1466850"/>
          </a:xfrm>
          <a:prstGeom prst="rect">
            <a:avLst/>
          </a:prstGeom>
          <a:noFill/>
          <a:ln w="9525">
            <a:noFill/>
            <a:miter lim="800000"/>
            <a:headEnd/>
            <a:tailEnd/>
          </a:ln>
        </p:spPr>
      </p:pic>
      <p:pic>
        <p:nvPicPr>
          <p:cNvPr id="22543" name="Picture 18" descr="MC900436902[1]"/>
          <p:cNvPicPr>
            <a:picLocks noChangeAspect="1" noChangeArrowheads="1"/>
          </p:cNvPicPr>
          <p:nvPr/>
        </p:nvPicPr>
        <p:blipFill>
          <a:blip r:embed="rId14" cstate="screen"/>
          <a:srcRect/>
          <a:stretch>
            <a:fillRect/>
          </a:stretch>
        </p:blipFill>
        <p:spPr bwMode="auto">
          <a:xfrm>
            <a:off x="4716016" y="0"/>
            <a:ext cx="1498600" cy="1498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757</Words>
  <Application>Microsoft Office PowerPoint</Application>
  <PresentationFormat>On-screen Show (4:3)</PresentationFormat>
  <Paragraphs>104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Slide 1</vt:lpstr>
      <vt:lpstr>Belvoir Forest</vt:lpstr>
      <vt:lpstr>The Hill Family</vt:lpstr>
      <vt:lpstr>The House’s Name</vt:lpstr>
      <vt:lpstr>Where was the house?</vt:lpstr>
      <vt:lpstr>These photos show  the original halls and stairway. </vt:lpstr>
      <vt:lpstr>Slide 7</vt:lpstr>
      <vt:lpstr>Slide 8</vt:lpstr>
      <vt:lpstr>There was also a pond filled with fish, but these were NOT for eating! </vt:lpstr>
      <vt:lpstr>Game keeping</vt:lpstr>
      <vt:lpstr>This is the gatehouse to the Belvoir Estate. Why do you think it’s known as “The honey pot”?</vt:lpstr>
      <vt:lpstr>Slide 12</vt:lpstr>
      <vt:lpstr>Slide 13</vt:lpstr>
      <vt:lpstr>Slide 14</vt:lpstr>
      <vt:lpstr>Slide 15</vt:lpstr>
      <vt:lpstr>Slide 16</vt:lpstr>
      <vt:lpstr>Slide 17</vt:lpstr>
      <vt:lpstr>This is how the house looked in the 1960’s. </vt:lpstr>
      <vt:lpstr>Slide 19</vt:lpstr>
      <vt:lpstr>Slide 20</vt:lpstr>
      <vt:lpstr>Slide 21</vt:lpstr>
      <vt:lpstr>Slide 22</vt:lpstr>
      <vt:lpstr>Slide 23</vt:lpstr>
      <vt:lpstr>Slide 24</vt:lpstr>
    </vt:vector>
  </TitlesOfParts>
  <Company>LVRP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Dungannons and Belvoir</dc:title>
  <dc:creator>Administrator</dc:creator>
  <cp:lastModifiedBy>hris Best</cp:lastModifiedBy>
  <cp:revision>36</cp:revision>
  <dcterms:created xsi:type="dcterms:W3CDTF">2010-10-08T11:12:49Z</dcterms:created>
  <dcterms:modified xsi:type="dcterms:W3CDTF">2011-07-07T12:19:18Z</dcterms:modified>
</cp:coreProperties>
</file>